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Poppins" charset="1" panose="00000500000000000000"/>
      <p:regular r:id="rId56"/>
    </p:embeddedFont>
    <p:embeddedFont>
      <p:font typeface="Garet Bold" charset="1" panose="00000000000000000000"/>
      <p:regular r:id="rId57"/>
    </p:embeddedFont>
    <p:embeddedFont>
      <p:font typeface="Oswald Bold" charset="1" panose="00000800000000000000"/>
      <p:regular r:id="rId58"/>
    </p:embeddedFont>
    <p:embeddedFont>
      <p:font typeface="Lato Heavy Bold" charset="1" panose="020F0502020204030203"/>
      <p:regular r:id="rId59"/>
    </p:embeddedFont>
    <p:embeddedFont>
      <p:font typeface="Poppins Bold" charset="1" panose="00000800000000000000"/>
      <p:regular r:id="rId60"/>
    </p:embeddedFont>
    <p:embeddedFont>
      <p:font typeface="Lato Heavy" charset="1" panose="020F0502020204030203"/>
      <p:regular r:id="rId61"/>
    </p:embeddedFont>
    <p:embeddedFont>
      <p:font typeface="Glacial Indifference Bold" charset="1" panose="00000800000000000000"/>
      <p:regular r:id="rId62"/>
    </p:embeddedFont>
    <p:embeddedFont>
      <p:font typeface="Glacial Indifference" charset="1" panose="00000000000000000000"/>
      <p:regular r:id="rId63"/>
    </p:embeddedFont>
    <p:embeddedFont>
      <p:font typeface="Montserrat Classic Bold" charset="1" panose="00000800000000000000"/>
      <p:regular r:id="rId64"/>
    </p:embeddedFont>
    <p:embeddedFont>
      <p:font typeface="Montserrat Light" charset="1" panose="00000400000000000000"/>
      <p:regular r:id="rId65"/>
    </p:embeddedFont>
    <p:embeddedFont>
      <p:font typeface="Montserrat Light Bold" charset="1" panose="00000800000000000000"/>
      <p:regular r:id="rId66"/>
    </p:embeddedFont>
    <p:embeddedFont>
      <p:font typeface="Old Standard Italics" charset="1" panose="02040503050505090303"/>
      <p:regular r:id="rId67"/>
    </p:embeddedFont>
    <p:embeddedFont>
      <p:font typeface="Garet" charset="1" panose="0000000000000000000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1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11014" y="1973159"/>
            <a:ext cx="7250633" cy="6824658"/>
          </a:xfrm>
          <a:custGeom>
            <a:avLst/>
            <a:gdLst/>
            <a:ahLst/>
            <a:cxnLst/>
            <a:rect r="r" b="b" t="t" l="l"/>
            <a:pathLst>
              <a:path h="6824658" w="7250633">
                <a:moveTo>
                  <a:pt x="0" y="0"/>
                </a:moveTo>
                <a:lnTo>
                  <a:pt x="7250633" y="0"/>
                </a:lnTo>
                <a:lnTo>
                  <a:pt x="7250633" y="6824658"/>
                </a:lnTo>
                <a:lnTo>
                  <a:pt x="0" y="682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5827">
            <a:off x="-3521560" y="-1459349"/>
            <a:ext cx="5380101" cy="8229600"/>
          </a:xfrm>
          <a:custGeom>
            <a:avLst/>
            <a:gdLst/>
            <a:ahLst/>
            <a:cxnLst/>
            <a:rect r="r" b="b" t="t" l="l"/>
            <a:pathLst>
              <a:path h="8229600" w="5380101">
                <a:moveTo>
                  <a:pt x="0" y="0"/>
                </a:moveTo>
                <a:lnTo>
                  <a:pt x="5380101" y="0"/>
                </a:lnTo>
                <a:lnTo>
                  <a:pt x="53801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5827">
            <a:off x="15471101" y="-3131415"/>
            <a:ext cx="3794832" cy="5804714"/>
          </a:xfrm>
          <a:custGeom>
            <a:avLst/>
            <a:gdLst/>
            <a:ahLst/>
            <a:cxnLst/>
            <a:rect r="r" b="b" t="t" l="l"/>
            <a:pathLst>
              <a:path h="5804714" w="3794832">
                <a:moveTo>
                  <a:pt x="0" y="0"/>
                </a:moveTo>
                <a:lnTo>
                  <a:pt x="3794832" y="0"/>
                </a:lnTo>
                <a:lnTo>
                  <a:pt x="3794832" y="5804714"/>
                </a:lnTo>
                <a:lnTo>
                  <a:pt x="0" y="5804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41342">
            <a:off x="6485051" y="8343475"/>
            <a:ext cx="3794832" cy="5804714"/>
          </a:xfrm>
          <a:custGeom>
            <a:avLst/>
            <a:gdLst/>
            <a:ahLst/>
            <a:cxnLst/>
            <a:rect r="r" b="b" t="t" l="l"/>
            <a:pathLst>
              <a:path h="5804714" w="3794832">
                <a:moveTo>
                  <a:pt x="0" y="0"/>
                </a:moveTo>
                <a:lnTo>
                  <a:pt x="3794832" y="0"/>
                </a:lnTo>
                <a:lnTo>
                  <a:pt x="3794832" y="5804714"/>
                </a:lnTo>
                <a:lnTo>
                  <a:pt x="0" y="5804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49122" y="7711913"/>
            <a:ext cx="490238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Xie Xiaomei U2430937E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9122" y="3600275"/>
            <a:ext cx="8659545" cy="337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33"/>
              </a:lnSpc>
            </a:pPr>
            <a:r>
              <a:rPr lang="en-US" sz="9738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SC1015 MINI-PROJECT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9122" y="7055694"/>
            <a:ext cx="8659545" cy="58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4" b="true">
                <a:solidFill>
                  <a:srgbClr val="5A3D7D"/>
                </a:solidFill>
                <a:latin typeface="Garet Bold"/>
                <a:ea typeface="Garet Bold"/>
                <a:cs typeface="Garet Bold"/>
                <a:sym typeface="Garet Bold"/>
              </a:rPr>
              <a:t>ECDS Group 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9122" y="8086563"/>
            <a:ext cx="490238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Xie Xiaotian U2430437J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780" y="2265132"/>
            <a:ext cx="8496605" cy="1333941"/>
          </a:xfrm>
          <a:custGeom>
            <a:avLst/>
            <a:gdLst/>
            <a:ahLst/>
            <a:cxnLst/>
            <a:rect r="r" b="b" t="t" l="l"/>
            <a:pathLst>
              <a:path h="1333941" w="8496605">
                <a:moveTo>
                  <a:pt x="0" y="0"/>
                </a:moveTo>
                <a:lnTo>
                  <a:pt x="8496605" y="0"/>
                </a:lnTo>
                <a:lnTo>
                  <a:pt x="8496605" y="1333942"/>
                </a:lnTo>
                <a:lnTo>
                  <a:pt x="0" y="1333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780" y="6030730"/>
            <a:ext cx="8496605" cy="1740269"/>
          </a:xfrm>
          <a:custGeom>
            <a:avLst/>
            <a:gdLst/>
            <a:ahLst/>
            <a:cxnLst/>
            <a:rect r="r" b="b" t="t" l="l"/>
            <a:pathLst>
              <a:path h="1740269" w="8496605">
                <a:moveTo>
                  <a:pt x="0" y="0"/>
                </a:moveTo>
                <a:lnTo>
                  <a:pt x="8496605" y="0"/>
                </a:lnTo>
                <a:lnTo>
                  <a:pt x="8496605" y="1740268"/>
                </a:lnTo>
                <a:lnTo>
                  <a:pt x="0" y="1740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91430" y="833716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Cleaning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Drop Duplicates Rows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78780" y="1710375"/>
            <a:ext cx="7996739" cy="43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6"/>
              </a:lnSpc>
            </a:pPr>
            <a:r>
              <a:rPr lang="en-US" sz="2547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Number of duplicate rows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8780" y="5447977"/>
            <a:ext cx="7996739" cy="43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6"/>
              </a:lnSpc>
            </a:pPr>
            <a:r>
              <a:rPr lang="en-US" sz="2547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(rows, columns) after dropping duplicate rows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941635" y="6900864"/>
            <a:ext cx="6168582" cy="5806177"/>
          </a:xfrm>
          <a:custGeom>
            <a:avLst/>
            <a:gdLst/>
            <a:ahLst/>
            <a:cxnLst/>
            <a:rect r="r" b="b" t="t" l="l"/>
            <a:pathLst>
              <a:path h="5806177" w="6168582">
                <a:moveTo>
                  <a:pt x="0" y="0"/>
                </a:moveTo>
                <a:lnTo>
                  <a:pt x="6168582" y="0"/>
                </a:lnTo>
                <a:lnTo>
                  <a:pt x="6168582" y="5806178"/>
                </a:lnTo>
                <a:lnTo>
                  <a:pt x="0" y="5806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04540" y="6748949"/>
            <a:ext cx="6168582" cy="5806177"/>
          </a:xfrm>
          <a:custGeom>
            <a:avLst/>
            <a:gdLst/>
            <a:ahLst/>
            <a:cxnLst/>
            <a:rect r="r" b="b" t="t" l="l"/>
            <a:pathLst>
              <a:path h="5806177" w="6168582">
                <a:moveTo>
                  <a:pt x="0" y="0"/>
                </a:moveTo>
                <a:lnTo>
                  <a:pt x="6168582" y="0"/>
                </a:lnTo>
                <a:lnTo>
                  <a:pt x="6168582" y="5806178"/>
                </a:lnTo>
                <a:lnTo>
                  <a:pt x="0" y="5806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518540" y="3140964"/>
            <a:ext cx="7218807" cy="3947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8838" indent="-30441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Avoid Data Bias</a:t>
            </a:r>
            <a:r>
              <a:rPr lang="en-US" sz="282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Duplicate entries can artificially inflate the importance of certain data points. </a:t>
            </a:r>
          </a:p>
          <a:p>
            <a:pPr algn="l" marL="608838" indent="-30441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Better Evaluation Metrics</a:t>
            </a:r>
            <a:r>
              <a:rPr lang="en-US" sz="282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Duplicates can inflate performance metrics (like accuracy or recall) by repeating easy-to-predict instances. </a:t>
            </a:r>
          </a:p>
          <a:p>
            <a:pPr algn="l">
              <a:lnSpc>
                <a:spcPts val="394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13610899" y="9217486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0" y="0"/>
                </a:lnTo>
                <a:lnTo>
                  <a:pt x="3515680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5793" y="2516585"/>
            <a:ext cx="2442466" cy="6932386"/>
          </a:xfrm>
          <a:custGeom>
            <a:avLst/>
            <a:gdLst/>
            <a:ahLst/>
            <a:cxnLst/>
            <a:rect r="r" b="b" t="t" l="l"/>
            <a:pathLst>
              <a:path h="6932386" w="2442466">
                <a:moveTo>
                  <a:pt x="0" y="0"/>
                </a:moveTo>
                <a:lnTo>
                  <a:pt x="2442466" y="0"/>
                </a:lnTo>
                <a:lnTo>
                  <a:pt x="2442466" y="6932386"/>
                </a:lnTo>
                <a:lnTo>
                  <a:pt x="0" y="6932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728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10831" y="3449758"/>
            <a:ext cx="1143480" cy="688167"/>
          </a:xfrm>
          <a:custGeom>
            <a:avLst/>
            <a:gdLst/>
            <a:ahLst/>
            <a:cxnLst/>
            <a:rect r="r" b="b" t="t" l="l"/>
            <a:pathLst>
              <a:path h="688167" w="1143480">
                <a:moveTo>
                  <a:pt x="0" y="0"/>
                </a:moveTo>
                <a:lnTo>
                  <a:pt x="1143480" y="0"/>
                </a:lnTo>
                <a:lnTo>
                  <a:pt x="1143480" y="688168"/>
                </a:lnTo>
                <a:lnTo>
                  <a:pt x="0" y="688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7026" y="8614077"/>
            <a:ext cx="1387285" cy="834893"/>
          </a:xfrm>
          <a:custGeom>
            <a:avLst/>
            <a:gdLst/>
            <a:ahLst/>
            <a:cxnLst/>
            <a:rect r="r" b="b" t="t" l="l"/>
            <a:pathLst>
              <a:path h="834893" w="1387285">
                <a:moveTo>
                  <a:pt x="0" y="0"/>
                </a:moveTo>
                <a:lnTo>
                  <a:pt x="1387285" y="0"/>
                </a:lnTo>
                <a:lnTo>
                  <a:pt x="1387285" y="834894"/>
                </a:lnTo>
                <a:lnTo>
                  <a:pt x="0" y="834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4779" y="5638694"/>
            <a:ext cx="1143480" cy="688167"/>
          </a:xfrm>
          <a:custGeom>
            <a:avLst/>
            <a:gdLst/>
            <a:ahLst/>
            <a:cxnLst/>
            <a:rect r="r" b="b" t="t" l="l"/>
            <a:pathLst>
              <a:path h="688167" w="1143480">
                <a:moveTo>
                  <a:pt x="0" y="0"/>
                </a:moveTo>
                <a:lnTo>
                  <a:pt x="1143480" y="0"/>
                </a:lnTo>
                <a:lnTo>
                  <a:pt x="1143480" y="688167"/>
                </a:lnTo>
                <a:lnTo>
                  <a:pt x="0" y="688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92288" y="3095502"/>
            <a:ext cx="9533077" cy="6162798"/>
          </a:xfrm>
          <a:custGeom>
            <a:avLst/>
            <a:gdLst/>
            <a:ahLst/>
            <a:cxnLst/>
            <a:rect r="r" b="b" t="t" l="l"/>
            <a:pathLst>
              <a:path h="6162798" w="9533077">
                <a:moveTo>
                  <a:pt x="0" y="0"/>
                </a:moveTo>
                <a:lnTo>
                  <a:pt x="9533077" y="0"/>
                </a:lnTo>
                <a:lnTo>
                  <a:pt x="9533077" y="6162798"/>
                </a:lnTo>
                <a:lnTo>
                  <a:pt x="0" y="6162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Cleaning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Choose Columns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092288" y="1964135"/>
            <a:ext cx="1244426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000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Drop smoking_history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03241" y="-3211641"/>
            <a:ext cx="6824205" cy="6423283"/>
          </a:xfrm>
          <a:custGeom>
            <a:avLst/>
            <a:gdLst/>
            <a:ahLst/>
            <a:cxnLst/>
            <a:rect r="r" b="b" t="t" l="l"/>
            <a:pathLst>
              <a:path h="6423283" w="6824205">
                <a:moveTo>
                  <a:pt x="0" y="0"/>
                </a:moveTo>
                <a:lnTo>
                  <a:pt x="6824205" y="0"/>
                </a:lnTo>
                <a:lnTo>
                  <a:pt x="6824205" y="6423282"/>
                </a:lnTo>
                <a:lnTo>
                  <a:pt x="0" y="6423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47198" y="7306850"/>
            <a:ext cx="6824205" cy="6423283"/>
          </a:xfrm>
          <a:custGeom>
            <a:avLst/>
            <a:gdLst/>
            <a:ahLst/>
            <a:cxnLst/>
            <a:rect r="r" b="b" t="t" l="l"/>
            <a:pathLst>
              <a:path h="6423283" w="6824205">
                <a:moveTo>
                  <a:pt x="0" y="0"/>
                </a:moveTo>
                <a:lnTo>
                  <a:pt x="6824204" y="0"/>
                </a:lnTo>
                <a:lnTo>
                  <a:pt x="6824204" y="6423283"/>
                </a:lnTo>
                <a:lnTo>
                  <a:pt x="0" y="642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7130" y="4715212"/>
            <a:ext cx="8601759" cy="4247119"/>
          </a:xfrm>
          <a:custGeom>
            <a:avLst/>
            <a:gdLst/>
            <a:ahLst/>
            <a:cxnLst/>
            <a:rect r="r" b="b" t="t" l="l"/>
            <a:pathLst>
              <a:path h="4247119" w="8601759">
                <a:moveTo>
                  <a:pt x="0" y="0"/>
                </a:moveTo>
                <a:lnTo>
                  <a:pt x="8601759" y="0"/>
                </a:lnTo>
                <a:lnTo>
                  <a:pt x="8601759" y="4247118"/>
                </a:lnTo>
                <a:lnTo>
                  <a:pt x="0" y="4247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6545" y="2000617"/>
            <a:ext cx="6777669" cy="681010"/>
          </a:xfrm>
          <a:custGeom>
            <a:avLst/>
            <a:gdLst/>
            <a:ahLst/>
            <a:cxnLst/>
            <a:rect r="r" b="b" t="t" l="l"/>
            <a:pathLst>
              <a:path h="681010" w="6777669">
                <a:moveTo>
                  <a:pt x="0" y="0"/>
                </a:moveTo>
                <a:lnTo>
                  <a:pt x="6777669" y="0"/>
                </a:lnTo>
                <a:lnTo>
                  <a:pt x="6777669" y="681009"/>
                </a:lnTo>
                <a:lnTo>
                  <a:pt x="0" y="68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3712912" y="3281680"/>
            <a:ext cx="1404935" cy="833479"/>
          </a:xfrm>
          <a:custGeom>
            <a:avLst/>
            <a:gdLst/>
            <a:ahLst/>
            <a:cxnLst/>
            <a:rect r="r" b="b" t="t" l="l"/>
            <a:pathLst>
              <a:path h="833479" w="1404935">
                <a:moveTo>
                  <a:pt x="0" y="0"/>
                </a:moveTo>
                <a:lnTo>
                  <a:pt x="1404935" y="0"/>
                </a:lnTo>
                <a:lnTo>
                  <a:pt x="1404935" y="833478"/>
                </a:lnTo>
                <a:lnTo>
                  <a:pt x="0" y="8334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42080" y="4119012"/>
            <a:ext cx="6244141" cy="318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3"/>
              </a:lnSpc>
            </a:pPr>
            <a:r>
              <a:rPr lang="en-US" sz="5937" b="true">
                <a:solidFill>
                  <a:srgbClr val="5A3D7D"/>
                </a:solidFill>
                <a:latin typeface="Garet Bold"/>
                <a:ea typeface="Garet Bold"/>
                <a:cs typeface="Garet Bold"/>
                <a:sym typeface="Garet Bold"/>
              </a:rPr>
              <a:t>Remove rows with  gender entries labeled 'Other'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77130" y="841375"/>
            <a:ext cx="7876499" cy="374650"/>
            <a:chOff x="0" y="0"/>
            <a:chExt cx="10501999" cy="4995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Cleaning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864614" y="-66675"/>
              <a:ext cx="563738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Remove Rows in “Gender”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62659" y="-2303316"/>
            <a:ext cx="6168582" cy="5806177"/>
          </a:xfrm>
          <a:custGeom>
            <a:avLst/>
            <a:gdLst/>
            <a:ahLst/>
            <a:cxnLst/>
            <a:rect r="r" b="b" t="t" l="l"/>
            <a:pathLst>
              <a:path h="5806177" w="6168582">
                <a:moveTo>
                  <a:pt x="0" y="0"/>
                </a:moveTo>
                <a:lnTo>
                  <a:pt x="6168582" y="0"/>
                </a:lnTo>
                <a:lnTo>
                  <a:pt x="6168582" y="5806178"/>
                </a:lnTo>
                <a:lnTo>
                  <a:pt x="0" y="580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45571" y="1804692"/>
            <a:ext cx="6978480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9"/>
              </a:lnSpc>
            </a:pPr>
            <a:r>
              <a:rPr lang="en-US" sz="6999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One-hot encode categorical variable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62425" y="4009132"/>
            <a:ext cx="9419971" cy="4378601"/>
          </a:xfrm>
          <a:custGeom>
            <a:avLst/>
            <a:gdLst/>
            <a:ahLst/>
            <a:cxnLst/>
            <a:rect r="r" b="b" t="t" l="l"/>
            <a:pathLst>
              <a:path h="4378601" w="9419971">
                <a:moveTo>
                  <a:pt x="0" y="0"/>
                </a:moveTo>
                <a:lnTo>
                  <a:pt x="9419970" y="0"/>
                </a:lnTo>
                <a:lnTo>
                  <a:pt x="9419970" y="4378601"/>
                </a:lnTo>
                <a:lnTo>
                  <a:pt x="0" y="4378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326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Cleaning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One-Hot encoding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62425" y="3445712"/>
            <a:ext cx="693591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Dataframe with encoded categorical variables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45571" y="5768295"/>
            <a:ext cx="5433360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One-hot encoding is a technique used to convert categorical variables into a numerical format without introducing unintended ordinal relationships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-1485227">
            <a:off x="13784019" y="7530849"/>
            <a:ext cx="697848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999" b="true">
                <a:solidFill>
                  <a:srgbClr val="FA3A2F"/>
                </a:solidFill>
                <a:latin typeface="Garet Bold"/>
                <a:ea typeface="Garet Bold"/>
                <a:cs typeface="Garet Bold"/>
                <a:sym typeface="Garet Bold"/>
              </a:rPr>
              <a:t>Newly Learnt!!!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586" y="2240411"/>
            <a:ext cx="6168582" cy="5806177"/>
          </a:xfrm>
          <a:custGeom>
            <a:avLst/>
            <a:gdLst/>
            <a:ahLst/>
            <a:cxnLst/>
            <a:rect r="r" b="b" t="t" l="l"/>
            <a:pathLst>
              <a:path h="5806177" w="6168582">
                <a:moveTo>
                  <a:pt x="0" y="0"/>
                </a:moveTo>
                <a:lnTo>
                  <a:pt x="6168581" y="0"/>
                </a:lnTo>
                <a:lnTo>
                  <a:pt x="6168581" y="5806178"/>
                </a:lnTo>
                <a:lnTo>
                  <a:pt x="0" y="580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75594" y="2354711"/>
            <a:ext cx="7891424" cy="204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Exploratory Data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Overview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56544" y="4914900"/>
            <a:ext cx="5739676" cy="457200"/>
            <a:chOff x="0" y="0"/>
            <a:chExt cx="7652902" cy="6096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56762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Initial Observations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75594" y="5715000"/>
            <a:ext cx="5739676" cy="457200"/>
            <a:chOff x="0" y="0"/>
            <a:chExt cx="7652902" cy="6096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56762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Univariate Data Analysis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75594" y="6515100"/>
            <a:ext cx="8883706" cy="457200"/>
            <a:chOff x="0" y="0"/>
            <a:chExt cx="11844942" cy="609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648580" y="-85725"/>
              <a:ext cx="1119636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Bivariate Data Analysis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85725"/>
              <a:ext cx="809586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75594" y="7315200"/>
            <a:ext cx="9226060" cy="457200"/>
            <a:chOff x="0" y="0"/>
            <a:chExt cx="12301414" cy="6096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596347" y="-85725"/>
              <a:ext cx="1170506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Multivariate Data Analysis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6516564" y="8988274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14765" y="1636097"/>
            <a:ext cx="7438291" cy="7850439"/>
          </a:xfrm>
          <a:custGeom>
            <a:avLst/>
            <a:gdLst/>
            <a:ahLst/>
            <a:cxnLst/>
            <a:rect r="r" b="b" t="t" l="l"/>
            <a:pathLst>
              <a:path h="7850439" w="7438291">
                <a:moveTo>
                  <a:pt x="0" y="0"/>
                </a:moveTo>
                <a:lnTo>
                  <a:pt x="7438290" y="0"/>
                </a:lnTo>
                <a:lnTo>
                  <a:pt x="7438290" y="7850439"/>
                </a:lnTo>
                <a:lnTo>
                  <a:pt x="0" y="7850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Initial Observations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50774" y="2860668"/>
            <a:ext cx="7153714" cy="2272747"/>
            <a:chOff x="0" y="0"/>
            <a:chExt cx="9538286" cy="303032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78955" y="0"/>
              <a:ext cx="9259331" cy="83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11"/>
                </a:lnSpc>
              </a:pPr>
              <a:r>
                <a:rPr lang="en-US" b="true" sz="4162" spc="59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ONLY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862664" y="1118060"/>
              <a:ext cx="5675622" cy="1912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1"/>
                </a:lnSpc>
              </a:pPr>
              <a:r>
                <a:rPr lang="en-US" sz="2121" spc="46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of patients have diabetes—highlighting </a:t>
              </a:r>
              <a:r>
                <a:rPr lang="en-US" b="true" sz="2121" spc="46" u="sng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class imbalance</a:t>
              </a:r>
              <a:r>
                <a:rPr lang="en-US" sz="2121" spc="46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, hence we might require </a:t>
              </a:r>
              <a:r>
                <a:rPr lang="en-US" b="true" sz="2121" spc="46" u="sng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resampling.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91592"/>
              <a:ext cx="4062375" cy="2008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40"/>
                </a:lnSpc>
              </a:pPr>
              <a:r>
                <a:rPr lang="en-US" sz="9644" i="true">
                  <a:solidFill>
                    <a:srgbClr val="FFFFFF"/>
                  </a:solidFill>
                  <a:latin typeface="Old Standard Italics"/>
                  <a:ea typeface="Old Standard Italics"/>
                  <a:cs typeface="Old Standard Italics"/>
                  <a:sym typeface="Old Standard Italics"/>
                </a:rPr>
                <a:t>8.8</a:t>
              </a:r>
              <a:r>
                <a:rPr lang="en-US" sz="9644" i="true">
                  <a:solidFill>
                    <a:srgbClr val="FFFFFF"/>
                  </a:solidFill>
                  <a:latin typeface="Old Standard Italics"/>
                  <a:ea typeface="Old Standard Italics"/>
                  <a:cs typeface="Old Standard Italics"/>
                  <a:sym typeface="Old Standard Italics"/>
                </a:rPr>
                <a:t>%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53784" y="7041731"/>
            <a:ext cx="7390216" cy="80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Plan to  use metrics like </a:t>
            </a:r>
            <a:r>
              <a:rPr lang="en-US" sz="2300" u="sng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F1-score</a:t>
            </a:r>
            <a:r>
              <a:rPr lang="en-US" sz="2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, </a:t>
            </a:r>
            <a:r>
              <a:rPr lang="en-US" sz="2300" u="sng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precision</a:t>
            </a:r>
            <a:r>
              <a:rPr lang="en-US" sz="2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and </a:t>
            </a:r>
            <a:r>
              <a:rPr lang="en-US" sz="2300" u="sng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recall</a:t>
            </a:r>
            <a:r>
              <a:rPr lang="en-US" sz="2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not just accuracy.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85095" y="5865603"/>
            <a:ext cx="468507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Because of this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6516564" y="8988274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2083" y="3054047"/>
            <a:ext cx="14472634" cy="4714891"/>
          </a:xfrm>
          <a:custGeom>
            <a:avLst/>
            <a:gdLst/>
            <a:ahLst/>
            <a:cxnLst/>
            <a:rect r="r" b="b" t="t" l="l"/>
            <a:pathLst>
              <a:path h="4714891" w="14472634">
                <a:moveTo>
                  <a:pt x="0" y="0"/>
                </a:moveTo>
                <a:lnTo>
                  <a:pt x="14472635" y="0"/>
                </a:lnTo>
                <a:lnTo>
                  <a:pt x="14472635" y="4714892"/>
                </a:lnTo>
                <a:lnTo>
                  <a:pt x="0" y="471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1366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Univariate Data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32083" y="1817097"/>
            <a:ext cx="8115300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5A3D7D"/>
                </a:solidFill>
                <a:latin typeface="Garet Bold"/>
                <a:ea typeface="Garet Bold"/>
                <a:cs typeface="Garet Bold"/>
                <a:sym typeface="Garet Bold"/>
              </a:rPr>
              <a:t>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2083" y="7902289"/>
            <a:ext cx="1282739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Age</a:t>
            </a: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is symmetrically distributed around 40, suggesting a broad age range.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6516564" y="8988274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2083" y="2856973"/>
            <a:ext cx="14533389" cy="4966541"/>
          </a:xfrm>
          <a:custGeom>
            <a:avLst/>
            <a:gdLst/>
            <a:ahLst/>
            <a:cxnLst/>
            <a:rect r="r" b="b" t="t" l="l"/>
            <a:pathLst>
              <a:path h="4966541" w="14533389">
                <a:moveTo>
                  <a:pt x="0" y="0"/>
                </a:moveTo>
                <a:lnTo>
                  <a:pt x="14533389" y="0"/>
                </a:lnTo>
                <a:lnTo>
                  <a:pt x="14533389" y="4966541"/>
                </a:lnTo>
                <a:lnTo>
                  <a:pt x="0" y="4966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670" r="0" b="-197684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Univariate Data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32083" y="1817097"/>
            <a:ext cx="8115300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C0A2B4"/>
                </a:solidFill>
                <a:latin typeface="Garet Bold"/>
                <a:ea typeface="Garet Bold"/>
                <a:cs typeface="Garet Bold"/>
                <a:sym typeface="Garet Bold"/>
              </a:rPr>
              <a:t>BMI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2083" y="7876224"/>
            <a:ext cx="1389042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BMI</a:t>
            </a: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is right-skewed, with many individuals in the overweight or obese range—and some extreme outliers.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6478525" y="915908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2083" y="3000526"/>
            <a:ext cx="14629925" cy="5244481"/>
          </a:xfrm>
          <a:custGeom>
            <a:avLst/>
            <a:gdLst/>
            <a:ahLst/>
            <a:cxnLst/>
            <a:rect r="r" b="b" t="t" l="l"/>
            <a:pathLst>
              <a:path h="5244481" w="14629925">
                <a:moveTo>
                  <a:pt x="0" y="0"/>
                </a:moveTo>
                <a:lnTo>
                  <a:pt x="14629925" y="0"/>
                </a:lnTo>
                <a:lnTo>
                  <a:pt x="14629925" y="5244481"/>
                </a:lnTo>
                <a:lnTo>
                  <a:pt x="0" y="5244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5557" r="0" b="-9037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Univariate Data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32083" y="1817097"/>
            <a:ext cx="8115300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HbA1c_level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2083" y="8327715"/>
            <a:ext cx="13890428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HbA1c</a:t>
            </a: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a measure of long-term blood sugar, ranges mostly between 5.5 and 6.5, but a heavy tail beyond 8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6478525" y="915908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2083" y="3051467"/>
            <a:ext cx="14830289" cy="5054827"/>
          </a:xfrm>
          <a:custGeom>
            <a:avLst/>
            <a:gdLst/>
            <a:ahLst/>
            <a:cxnLst/>
            <a:rect r="r" b="b" t="t" l="l"/>
            <a:pathLst>
              <a:path h="5054827" w="14830289">
                <a:moveTo>
                  <a:pt x="0" y="0"/>
                </a:moveTo>
                <a:lnTo>
                  <a:pt x="14830289" y="0"/>
                </a:lnTo>
                <a:lnTo>
                  <a:pt x="14830289" y="5054827"/>
                </a:lnTo>
                <a:lnTo>
                  <a:pt x="0" y="505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5383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Univariate Data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32083" y="1817097"/>
            <a:ext cx="10568836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493576"/>
                </a:solidFill>
                <a:latin typeface="Garet Bold"/>
                <a:ea typeface="Garet Bold"/>
                <a:cs typeface="Garet Bold"/>
                <a:sym typeface="Garet Bold"/>
              </a:rPr>
              <a:t>Blood glucose level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2083" y="8327715"/>
            <a:ext cx="1389042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Blood glucose</a:t>
            </a: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peaks around 150 mg/dL but includes high outliers.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1079" y="1284687"/>
            <a:ext cx="6168582" cy="5806177"/>
          </a:xfrm>
          <a:custGeom>
            <a:avLst/>
            <a:gdLst/>
            <a:ahLst/>
            <a:cxnLst/>
            <a:rect r="r" b="b" t="t" l="l"/>
            <a:pathLst>
              <a:path h="5806177" w="6168582">
                <a:moveTo>
                  <a:pt x="0" y="0"/>
                </a:moveTo>
                <a:lnTo>
                  <a:pt x="6168581" y="0"/>
                </a:lnTo>
                <a:lnTo>
                  <a:pt x="6168581" y="5806178"/>
                </a:lnTo>
                <a:lnTo>
                  <a:pt x="0" y="580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64035" y="1647321"/>
            <a:ext cx="9159930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5A3D7D"/>
                </a:solidFill>
                <a:latin typeface="Garet Bold"/>
                <a:ea typeface="Garet Bold"/>
                <a:cs typeface="Garet Bold"/>
                <a:sym typeface="Garet Bold"/>
              </a:rPr>
              <a:t>Table of contents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00270" y="7901258"/>
            <a:ext cx="6168582" cy="5806177"/>
          </a:xfrm>
          <a:custGeom>
            <a:avLst/>
            <a:gdLst/>
            <a:ahLst/>
            <a:cxnLst/>
            <a:rect r="r" b="b" t="t" l="l"/>
            <a:pathLst>
              <a:path h="5806177" w="6168582">
                <a:moveTo>
                  <a:pt x="0" y="0"/>
                </a:moveTo>
                <a:lnTo>
                  <a:pt x="6168582" y="0"/>
                </a:lnTo>
                <a:lnTo>
                  <a:pt x="6168582" y="5806178"/>
                </a:lnTo>
                <a:lnTo>
                  <a:pt x="0" y="580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288582" y="3188531"/>
            <a:ext cx="7710835" cy="614215"/>
            <a:chOff x="0" y="0"/>
            <a:chExt cx="10281114" cy="8189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762556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Problem Formulation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88582" y="4161038"/>
            <a:ext cx="7710835" cy="614215"/>
            <a:chOff x="0" y="0"/>
            <a:chExt cx="10281114" cy="81895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762556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Cleaning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88582" y="5133544"/>
            <a:ext cx="7710835" cy="614215"/>
            <a:chOff x="0" y="0"/>
            <a:chExt cx="10281114" cy="81895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762556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Exploratory Data Analysis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88582" y="6106051"/>
            <a:ext cx="7710835" cy="614215"/>
            <a:chOff x="0" y="0"/>
            <a:chExt cx="10281114" cy="81895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762556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Preparation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288582" y="7078558"/>
            <a:ext cx="7710835" cy="614215"/>
            <a:chOff x="0" y="0"/>
            <a:chExt cx="10281114" cy="81895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762556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Machine Learning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288582" y="8051065"/>
            <a:ext cx="7710835" cy="614215"/>
            <a:chOff x="0" y="0"/>
            <a:chExt cx="10281114" cy="81895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762556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Conclusion and Insights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114300"/>
              <a:ext cx="9518558" cy="93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2"/>
                </a:lnSpc>
              </a:pPr>
              <a:r>
                <a:rPr lang="en-US" sz="40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11041171" y="4140373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74448">
            <a:off x="14936187" y="5002546"/>
            <a:ext cx="2235013" cy="2870001"/>
          </a:xfrm>
          <a:custGeom>
            <a:avLst/>
            <a:gdLst/>
            <a:ahLst/>
            <a:cxnLst/>
            <a:rect r="r" b="b" t="t" l="l"/>
            <a:pathLst>
              <a:path h="2870001" w="2235013">
                <a:moveTo>
                  <a:pt x="0" y="0"/>
                </a:moveTo>
                <a:lnTo>
                  <a:pt x="2235013" y="0"/>
                </a:lnTo>
                <a:lnTo>
                  <a:pt x="2235013" y="2870001"/>
                </a:lnTo>
                <a:lnTo>
                  <a:pt x="0" y="287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474448">
            <a:off x="14735659" y="2241572"/>
            <a:ext cx="1694485" cy="2175903"/>
          </a:xfrm>
          <a:custGeom>
            <a:avLst/>
            <a:gdLst/>
            <a:ahLst/>
            <a:cxnLst/>
            <a:rect r="r" b="b" t="t" l="l"/>
            <a:pathLst>
              <a:path h="2175903" w="1694485">
                <a:moveTo>
                  <a:pt x="0" y="0"/>
                </a:moveTo>
                <a:lnTo>
                  <a:pt x="1694485" y="0"/>
                </a:lnTo>
                <a:lnTo>
                  <a:pt x="1694485" y="2175903"/>
                </a:lnTo>
                <a:lnTo>
                  <a:pt x="0" y="2175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12931"/>
            <a:ext cx="10550357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</a:t>
            </a:r>
            <a:r>
              <a:rPr lang="en-US" b="true" sz="3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medical data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outliers reflect </a:t>
            </a:r>
            <a:r>
              <a:rPr lang="en-US" b="true" sz="3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important clinical conditions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emoving such values could reduce the model’s ability to </a:t>
            </a:r>
            <a:r>
              <a:rPr lang="en-US" b="true" sz="3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detect severe case.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89582"/>
            <a:ext cx="9393475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Outliers?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91430" y="833716"/>
            <a:ext cx="7267870" cy="374650"/>
            <a:chOff x="0" y="0"/>
            <a:chExt cx="9690493" cy="4995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Univariate Data Analysis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6628" y="2501617"/>
            <a:ext cx="12590777" cy="6766341"/>
          </a:xfrm>
          <a:custGeom>
            <a:avLst/>
            <a:gdLst/>
            <a:ahLst/>
            <a:cxnLst/>
            <a:rect r="r" b="b" t="t" l="l"/>
            <a:pathLst>
              <a:path h="6766341" w="12590777">
                <a:moveTo>
                  <a:pt x="0" y="0"/>
                </a:moveTo>
                <a:lnTo>
                  <a:pt x="12590777" y="0"/>
                </a:lnTo>
                <a:lnTo>
                  <a:pt x="12590777" y="6766341"/>
                </a:lnTo>
                <a:lnTo>
                  <a:pt x="0" y="6766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Bivariate Data Analysis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96628" y="1461742"/>
            <a:ext cx="8115300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C0A2B4"/>
                </a:solidFill>
                <a:latin typeface="Garet Bold"/>
                <a:ea typeface="Garet Bold"/>
                <a:cs typeface="Garet Bold"/>
                <a:sym typeface="Garet Bold"/>
              </a:rPr>
              <a:t>Age vs Diabetes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6628" y="9344158"/>
            <a:ext cx="1389042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median age for diabetics is </a:t>
            </a:r>
            <a:r>
              <a:rPr lang="en-US" sz="23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63</a:t>
            </a: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while for non-diabetics, it’s around </a:t>
            </a:r>
            <a:r>
              <a:rPr lang="en-US" sz="23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40</a:t>
            </a: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6628" y="2501617"/>
            <a:ext cx="12590777" cy="6766341"/>
          </a:xfrm>
          <a:custGeom>
            <a:avLst/>
            <a:gdLst/>
            <a:ahLst/>
            <a:cxnLst/>
            <a:rect r="r" b="b" t="t" l="l"/>
            <a:pathLst>
              <a:path h="6766341" w="12590777">
                <a:moveTo>
                  <a:pt x="0" y="0"/>
                </a:moveTo>
                <a:lnTo>
                  <a:pt x="12590777" y="0"/>
                </a:lnTo>
                <a:lnTo>
                  <a:pt x="12590777" y="6766341"/>
                </a:lnTo>
                <a:lnTo>
                  <a:pt x="0" y="6766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" t="0" r="-9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Bivariate Data Analysis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96628" y="1461742"/>
            <a:ext cx="8115300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C0A2B4"/>
                </a:solidFill>
                <a:latin typeface="Garet Bold"/>
                <a:ea typeface="Garet Bold"/>
                <a:cs typeface="Garet Bold"/>
                <a:sym typeface="Garet Bold"/>
              </a:rPr>
              <a:t>BMI vs Diabetes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6628" y="9344158"/>
            <a:ext cx="1389042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Diabetics tend to have </a:t>
            </a:r>
            <a:r>
              <a:rPr lang="en-US" sz="23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higher BMI</a:t>
            </a: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but there’s a lot of overlap between groups.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6628" y="2501617"/>
            <a:ext cx="12048463" cy="6474899"/>
          </a:xfrm>
          <a:custGeom>
            <a:avLst/>
            <a:gdLst/>
            <a:ahLst/>
            <a:cxnLst/>
            <a:rect r="r" b="b" t="t" l="l"/>
            <a:pathLst>
              <a:path h="6474899" w="12048463">
                <a:moveTo>
                  <a:pt x="0" y="0"/>
                </a:moveTo>
                <a:lnTo>
                  <a:pt x="12048463" y="0"/>
                </a:lnTo>
                <a:lnTo>
                  <a:pt x="12048463" y="6474899"/>
                </a:lnTo>
                <a:lnTo>
                  <a:pt x="0" y="647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1" r="0" b="-24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Bivariate Data Analysis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96628" y="1461742"/>
            <a:ext cx="10530797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HbA1c vs Diabetes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6628" y="9052716"/>
            <a:ext cx="1389042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Diabetics usually score well above 6.5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6628" y="2501617"/>
            <a:ext cx="12048463" cy="6474899"/>
          </a:xfrm>
          <a:custGeom>
            <a:avLst/>
            <a:gdLst/>
            <a:ahLst/>
            <a:cxnLst/>
            <a:rect r="r" b="b" t="t" l="l"/>
            <a:pathLst>
              <a:path h="6474899" w="12048463">
                <a:moveTo>
                  <a:pt x="0" y="0"/>
                </a:moveTo>
                <a:lnTo>
                  <a:pt x="12048463" y="0"/>
                </a:lnTo>
                <a:lnTo>
                  <a:pt x="12048463" y="6474899"/>
                </a:lnTo>
                <a:lnTo>
                  <a:pt x="0" y="647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8" t="0" r="-43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Bivariate Data Analysis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96628" y="1461742"/>
            <a:ext cx="14030415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4F384D"/>
                </a:solidFill>
                <a:latin typeface="Garet Bold"/>
                <a:ea typeface="Garet Bold"/>
                <a:cs typeface="Garet Bold"/>
                <a:sym typeface="Garet Bold"/>
              </a:rPr>
              <a:t>Blood Glucose vs Diabetes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6628" y="9052716"/>
            <a:ext cx="1389042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Diabetics tend to have higher and more variable levels.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5874" y="2860668"/>
            <a:ext cx="7318713" cy="5649750"/>
          </a:xfrm>
          <a:custGeom>
            <a:avLst/>
            <a:gdLst/>
            <a:ahLst/>
            <a:cxnLst/>
            <a:rect r="r" b="b" t="t" l="l"/>
            <a:pathLst>
              <a:path h="5649750" w="7318713">
                <a:moveTo>
                  <a:pt x="0" y="0"/>
                </a:moveTo>
                <a:lnTo>
                  <a:pt x="7318713" y="0"/>
                </a:lnTo>
                <a:lnTo>
                  <a:pt x="7318713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53017" y="2860668"/>
            <a:ext cx="8045243" cy="5649750"/>
          </a:xfrm>
          <a:custGeom>
            <a:avLst/>
            <a:gdLst/>
            <a:ahLst/>
            <a:cxnLst/>
            <a:rect r="r" b="b" t="t" l="l"/>
            <a:pathLst>
              <a:path h="5649750" w="8045243">
                <a:moveTo>
                  <a:pt x="0" y="0"/>
                </a:moveTo>
                <a:lnTo>
                  <a:pt x="8045243" y="0"/>
                </a:lnTo>
                <a:lnTo>
                  <a:pt x="8045243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5874" y="8815218"/>
            <a:ext cx="5093412" cy="1376115"/>
          </a:xfrm>
          <a:custGeom>
            <a:avLst/>
            <a:gdLst/>
            <a:ahLst/>
            <a:cxnLst/>
            <a:rect r="r" b="b" t="t" l="l"/>
            <a:pathLst>
              <a:path h="1376115" w="5093412">
                <a:moveTo>
                  <a:pt x="0" y="0"/>
                </a:moveTo>
                <a:lnTo>
                  <a:pt x="5093413" y="0"/>
                </a:lnTo>
                <a:lnTo>
                  <a:pt x="5093413" y="1376115"/>
                </a:lnTo>
                <a:lnTo>
                  <a:pt x="0" y="1376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Bivariate Data Analysis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25874" y="1515993"/>
            <a:ext cx="14030415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4F384D"/>
                </a:solidFill>
                <a:latin typeface="Garet Bold"/>
                <a:ea typeface="Garet Bold"/>
                <a:cs typeface="Garet Bold"/>
                <a:sym typeface="Garet Bold"/>
              </a:rPr>
              <a:t>Gender vs Diabetes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17970" y="9201150"/>
            <a:ext cx="996117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diabetes rate is higher among males—10.1% compared to 7.9% for females.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5874" y="2860668"/>
            <a:ext cx="7318713" cy="5649750"/>
          </a:xfrm>
          <a:custGeom>
            <a:avLst/>
            <a:gdLst/>
            <a:ahLst/>
            <a:cxnLst/>
            <a:rect r="r" b="b" t="t" l="l"/>
            <a:pathLst>
              <a:path h="5649750" w="7318713">
                <a:moveTo>
                  <a:pt x="0" y="0"/>
                </a:moveTo>
                <a:lnTo>
                  <a:pt x="7318713" y="0"/>
                </a:lnTo>
                <a:lnTo>
                  <a:pt x="7318713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" t="0" r="-6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53017" y="2860668"/>
            <a:ext cx="8045243" cy="5649750"/>
          </a:xfrm>
          <a:custGeom>
            <a:avLst/>
            <a:gdLst/>
            <a:ahLst/>
            <a:cxnLst/>
            <a:rect r="r" b="b" t="t" l="l"/>
            <a:pathLst>
              <a:path h="5649750" w="8045243">
                <a:moveTo>
                  <a:pt x="0" y="0"/>
                </a:moveTo>
                <a:lnTo>
                  <a:pt x="8045243" y="0"/>
                </a:lnTo>
                <a:lnTo>
                  <a:pt x="8045243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5874" y="8815218"/>
            <a:ext cx="5332566" cy="1237022"/>
          </a:xfrm>
          <a:custGeom>
            <a:avLst/>
            <a:gdLst/>
            <a:ahLst/>
            <a:cxnLst/>
            <a:rect r="r" b="b" t="t" l="l"/>
            <a:pathLst>
              <a:path h="1237022" w="5332566">
                <a:moveTo>
                  <a:pt x="0" y="0"/>
                </a:moveTo>
                <a:lnTo>
                  <a:pt x="5332566" y="0"/>
                </a:lnTo>
                <a:lnTo>
                  <a:pt x="5332566" y="1237021"/>
                </a:lnTo>
                <a:lnTo>
                  <a:pt x="0" y="12370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Bivariate Data Analysis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25874" y="1515993"/>
            <a:ext cx="14030415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4F384D"/>
                </a:solidFill>
                <a:latin typeface="Garet Bold"/>
                <a:ea typeface="Garet Bold"/>
                <a:cs typeface="Garet Bold"/>
                <a:sym typeface="Garet Bold"/>
              </a:rPr>
              <a:t>Hypertension vs Diabetes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98121" y="8992453"/>
            <a:ext cx="996117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Even though most diabetics don't have hypertension, having hypertension appears to significantly increase diabetes risk. 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5874" y="2860668"/>
            <a:ext cx="7318713" cy="5649750"/>
          </a:xfrm>
          <a:custGeom>
            <a:avLst/>
            <a:gdLst/>
            <a:ahLst/>
            <a:cxnLst/>
            <a:rect r="r" b="b" t="t" l="l"/>
            <a:pathLst>
              <a:path h="5649750" w="7318713">
                <a:moveTo>
                  <a:pt x="0" y="0"/>
                </a:moveTo>
                <a:lnTo>
                  <a:pt x="7318713" y="0"/>
                </a:lnTo>
                <a:lnTo>
                  <a:pt x="7318713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" r="0" b="-4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53017" y="2860668"/>
            <a:ext cx="8045243" cy="5649750"/>
          </a:xfrm>
          <a:custGeom>
            <a:avLst/>
            <a:gdLst/>
            <a:ahLst/>
            <a:cxnLst/>
            <a:rect r="r" b="b" t="t" l="l"/>
            <a:pathLst>
              <a:path h="5649750" w="8045243">
                <a:moveTo>
                  <a:pt x="0" y="0"/>
                </a:moveTo>
                <a:lnTo>
                  <a:pt x="8045243" y="0"/>
                </a:lnTo>
                <a:lnTo>
                  <a:pt x="8045243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5874" y="8701100"/>
            <a:ext cx="5388615" cy="1333989"/>
          </a:xfrm>
          <a:custGeom>
            <a:avLst/>
            <a:gdLst/>
            <a:ahLst/>
            <a:cxnLst/>
            <a:rect r="r" b="b" t="t" l="l"/>
            <a:pathLst>
              <a:path h="1333989" w="5388615">
                <a:moveTo>
                  <a:pt x="0" y="0"/>
                </a:moveTo>
                <a:lnTo>
                  <a:pt x="5388615" y="0"/>
                </a:lnTo>
                <a:lnTo>
                  <a:pt x="5388615" y="1333989"/>
                </a:lnTo>
                <a:lnTo>
                  <a:pt x="0" y="1333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Bivariate Data Analysis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25874" y="1515993"/>
            <a:ext cx="14030415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4F384D"/>
                </a:solidFill>
                <a:latin typeface="Garet Bold"/>
                <a:ea typeface="Garet Bold"/>
                <a:cs typeface="Garet Bold"/>
                <a:sym typeface="Garet Bold"/>
              </a:rPr>
              <a:t>Heart disease vs Diabetes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98121" y="9140129"/>
            <a:ext cx="996117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Those with heart disease show a </a:t>
            </a:r>
            <a:r>
              <a:rPr lang="en-US" sz="23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32.3% diabetes rate</a:t>
            </a:r>
            <a:r>
              <a:rPr lang="en-US" sz="2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versus 7.8% for others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6051" y="2177065"/>
            <a:ext cx="11501937" cy="7807884"/>
          </a:xfrm>
          <a:custGeom>
            <a:avLst/>
            <a:gdLst/>
            <a:ahLst/>
            <a:cxnLst/>
            <a:rect r="r" b="b" t="t" l="l"/>
            <a:pathLst>
              <a:path h="7807884" w="11501937">
                <a:moveTo>
                  <a:pt x="0" y="0"/>
                </a:moveTo>
                <a:lnTo>
                  <a:pt x="11501937" y="0"/>
                </a:lnTo>
                <a:lnTo>
                  <a:pt x="11501937" y="7807884"/>
                </a:lnTo>
                <a:lnTo>
                  <a:pt x="0" y="7807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Multivariate Data Analysis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03065" y="1388316"/>
            <a:ext cx="9780647" cy="78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2"/>
              </a:lnSpc>
            </a:pPr>
            <a:r>
              <a:rPr lang="en-US" sz="5726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Correlation Matrix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6051" y="2352155"/>
            <a:ext cx="10926348" cy="7600938"/>
          </a:xfrm>
          <a:custGeom>
            <a:avLst/>
            <a:gdLst/>
            <a:ahLst/>
            <a:cxnLst/>
            <a:rect r="r" b="b" t="t" l="l"/>
            <a:pathLst>
              <a:path h="7600938" w="10926348">
                <a:moveTo>
                  <a:pt x="0" y="0"/>
                </a:moveTo>
                <a:lnTo>
                  <a:pt x="10926349" y="0"/>
                </a:lnTo>
                <a:lnTo>
                  <a:pt x="10926349" y="7600938"/>
                </a:lnTo>
                <a:lnTo>
                  <a:pt x="0" y="7600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Multivariate Data Analysis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81821" y="1456943"/>
            <a:ext cx="8906499" cy="72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5"/>
              </a:lnSpc>
            </a:pPr>
            <a:r>
              <a:rPr lang="en-US" sz="5214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Correlation Ranking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238" y="1703810"/>
            <a:ext cx="14919474" cy="4310677"/>
            <a:chOff x="0" y="0"/>
            <a:chExt cx="19892632" cy="57475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786317" y="0"/>
              <a:ext cx="6106316" cy="5747570"/>
            </a:xfrm>
            <a:custGeom>
              <a:avLst/>
              <a:gdLst/>
              <a:ahLst/>
              <a:cxnLst/>
              <a:rect r="r" b="b" t="t" l="l"/>
              <a:pathLst>
                <a:path h="5747570" w="6106316">
                  <a:moveTo>
                    <a:pt x="0" y="0"/>
                  </a:moveTo>
                  <a:lnTo>
                    <a:pt x="6106315" y="0"/>
                  </a:lnTo>
                  <a:lnTo>
                    <a:pt x="6106315" y="5747570"/>
                  </a:lnTo>
                  <a:lnTo>
                    <a:pt x="0" y="5747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20318" y="1280570"/>
              <a:ext cx="12605623" cy="295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00"/>
                </a:lnSpc>
              </a:pPr>
              <a:r>
                <a:rPr lang="en-US" sz="15000" b="true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800 million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946536" y="4182520"/>
              <a:ext cx="12660240" cy="664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b="true" sz="3000" spc="141">
                  <a:solidFill>
                    <a:srgbClr val="FFFFFF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PEOPLE ARE AFFECTED GLOBALLY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43690"/>
              <a:ext cx="5572308" cy="664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b="true" sz="3000" spc="464">
                  <a:solidFill>
                    <a:srgbClr val="FFFFFF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MORE THAN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Formulation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Real-world problem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18105" y="6407248"/>
            <a:ext cx="17540578" cy="3123764"/>
            <a:chOff x="0" y="0"/>
            <a:chExt cx="23387438" cy="4165018"/>
          </a:xfrm>
        </p:grpSpPr>
        <p:sp>
          <p:nvSpPr>
            <p:cNvPr name="Freeform 11" id="11"/>
            <p:cNvSpPr/>
            <p:nvPr/>
          </p:nvSpPr>
          <p:spPr>
            <a:xfrm flipH="false" flipV="false" rot="-5400000">
              <a:off x="468117" y="-468117"/>
              <a:ext cx="3295331" cy="4231565"/>
            </a:xfrm>
            <a:custGeom>
              <a:avLst/>
              <a:gdLst/>
              <a:ahLst/>
              <a:cxnLst/>
              <a:rect r="r" b="b" t="t" l="l"/>
              <a:pathLst>
                <a:path h="4231565" w="3295331">
                  <a:moveTo>
                    <a:pt x="0" y="0"/>
                  </a:moveTo>
                  <a:lnTo>
                    <a:pt x="3295331" y="0"/>
                  </a:lnTo>
                  <a:lnTo>
                    <a:pt x="3295331" y="4231565"/>
                  </a:lnTo>
                  <a:lnTo>
                    <a:pt x="0" y="4231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4813559" y="805445"/>
              <a:ext cx="13062095" cy="295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00"/>
                </a:lnSpc>
              </a:pPr>
              <a:r>
                <a:rPr lang="en-US" sz="15000" b="true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  400 billion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727198" y="3726445"/>
              <a:ext cx="12660240" cy="438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0"/>
                </a:lnSpc>
              </a:pPr>
              <a:r>
                <a:rPr lang="en-US" b="true" sz="2000" spc="94">
                  <a:solidFill>
                    <a:srgbClr val="FFFFFF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USD ANNUALLY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398164" y="487983"/>
              <a:ext cx="13968351" cy="438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60"/>
                </a:lnSpc>
              </a:pPr>
              <a:r>
                <a:rPr lang="en-US" b="true" sz="2000" spc="310">
                  <a:solidFill>
                    <a:srgbClr val="FFFFFF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IN THE U.S. ALONE, UNDIAGNOSED DIABETES COSTS OVER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535" y="-2406440"/>
            <a:ext cx="6824205" cy="6423283"/>
          </a:xfrm>
          <a:custGeom>
            <a:avLst/>
            <a:gdLst/>
            <a:ahLst/>
            <a:cxnLst/>
            <a:rect r="r" b="b" t="t" l="l"/>
            <a:pathLst>
              <a:path h="6423283" w="6824205">
                <a:moveTo>
                  <a:pt x="0" y="0"/>
                </a:moveTo>
                <a:lnTo>
                  <a:pt x="6824205" y="0"/>
                </a:lnTo>
                <a:lnTo>
                  <a:pt x="6824205" y="6423283"/>
                </a:lnTo>
                <a:lnTo>
                  <a:pt x="0" y="642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32380" y="4848482"/>
            <a:ext cx="7393004" cy="3115212"/>
          </a:xfrm>
          <a:custGeom>
            <a:avLst/>
            <a:gdLst/>
            <a:ahLst/>
            <a:cxnLst/>
            <a:rect r="r" b="b" t="t" l="l"/>
            <a:pathLst>
              <a:path h="3115212" w="7393004">
                <a:moveTo>
                  <a:pt x="0" y="0"/>
                </a:moveTo>
                <a:lnTo>
                  <a:pt x="7393004" y="0"/>
                </a:lnTo>
                <a:lnTo>
                  <a:pt x="7393004" y="3115213"/>
                </a:lnTo>
                <a:lnTo>
                  <a:pt x="0" y="3115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34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32380" y="2219023"/>
            <a:ext cx="7393004" cy="1626461"/>
          </a:xfrm>
          <a:custGeom>
            <a:avLst/>
            <a:gdLst/>
            <a:ahLst/>
            <a:cxnLst/>
            <a:rect r="r" b="b" t="t" l="l"/>
            <a:pathLst>
              <a:path h="1626461" w="7393004">
                <a:moveTo>
                  <a:pt x="0" y="0"/>
                </a:moveTo>
                <a:lnTo>
                  <a:pt x="7393004" y="0"/>
                </a:lnTo>
                <a:lnTo>
                  <a:pt x="7393004" y="1626461"/>
                </a:lnTo>
                <a:lnTo>
                  <a:pt x="0" y="1626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257800"/>
            <a:ext cx="8787306" cy="204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Resampling of train data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Preparation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Resampling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506495"/>
            <a:ext cx="9226060" cy="457200"/>
            <a:chOff x="0" y="0"/>
            <a:chExt cx="12301414" cy="6096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96347" y="-66675"/>
              <a:ext cx="1170506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SMOTE (Synthetic Minority Over-sampling Technique)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8162864"/>
            <a:ext cx="9226060" cy="457200"/>
            <a:chOff x="0" y="0"/>
            <a:chExt cx="12301414" cy="6096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596347" y="-66675"/>
              <a:ext cx="11705067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Random Undersampler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-1289252">
            <a:off x="13921375" y="8270267"/>
            <a:ext cx="697848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999" b="true">
                <a:solidFill>
                  <a:srgbClr val="FA3A2F"/>
                </a:solidFill>
                <a:latin typeface="Garet Bold"/>
                <a:ea typeface="Garet Bold"/>
                <a:cs typeface="Garet Bold"/>
                <a:sym typeface="Garet Bold"/>
              </a:rPr>
              <a:t>Newly Learnt!!!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21996" y="-1925384"/>
            <a:ext cx="8568652" cy="8065243"/>
          </a:xfrm>
          <a:custGeom>
            <a:avLst/>
            <a:gdLst/>
            <a:ahLst/>
            <a:cxnLst/>
            <a:rect r="r" b="b" t="t" l="l"/>
            <a:pathLst>
              <a:path h="8065243" w="8568652">
                <a:moveTo>
                  <a:pt x="0" y="0"/>
                </a:moveTo>
                <a:lnTo>
                  <a:pt x="8568651" y="0"/>
                </a:lnTo>
                <a:lnTo>
                  <a:pt x="8568651" y="8065243"/>
                </a:lnTo>
                <a:lnTo>
                  <a:pt x="0" y="806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6732" y="1322853"/>
            <a:ext cx="6824205" cy="6423283"/>
          </a:xfrm>
          <a:custGeom>
            <a:avLst/>
            <a:gdLst/>
            <a:ahLst/>
            <a:cxnLst/>
            <a:rect r="r" b="b" t="t" l="l"/>
            <a:pathLst>
              <a:path h="6423283" w="6824205">
                <a:moveTo>
                  <a:pt x="0" y="0"/>
                </a:moveTo>
                <a:lnTo>
                  <a:pt x="6824205" y="0"/>
                </a:lnTo>
                <a:lnTo>
                  <a:pt x="6824205" y="6423283"/>
                </a:lnTo>
                <a:lnTo>
                  <a:pt x="0" y="642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66286" y="3675140"/>
            <a:ext cx="11955428" cy="133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38"/>
              </a:lnSpc>
            </a:pPr>
            <a:r>
              <a:rPr lang="en-US" sz="9655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Machine Learning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Overview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66286" y="5615984"/>
            <a:ext cx="9826854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35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Multi-variate Decision Tree</a:t>
            </a:r>
          </a:p>
          <a:p>
            <a:pPr algn="l" marL="647700" indent="-323850" lvl="1">
              <a:lnSpc>
                <a:spcPts val="435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Logistic Regression</a:t>
            </a:r>
          </a:p>
          <a:p>
            <a:pPr algn="l" marL="647700" indent="-323850" lvl="1">
              <a:lnSpc>
                <a:spcPts val="435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Random Forest (default hyperparameter)</a:t>
            </a:r>
          </a:p>
          <a:p>
            <a:pPr algn="l" marL="647700" indent="-323850" lvl="1">
              <a:lnSpc>
                <a:spcPts val="435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Random Forest ( tuned hyperparameter)</a:t>
            </a:r>
          </a:p>
        </p:txBody>
      </p:sp>
      <p:sp>
        <p:nvSpPr>
          <p:cNvPr name="AutoShape 9" id="9"/>
          <p:cNvSpPr/>
          <p:nvPr/>
        </p:nvSpPr>
        <p:spPr>
          <a:xfrm>
            <a:off x="12320403" y="5480524"/>
            <a:ext cx="0" cy="30332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732006" y="5615984"/>
            <a:ext cx="3246012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50"/>
              </a:lnSpc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course material</a:t>
            </a:r>
          </a:p>
          <a:p>
            <a:pPr algn="just">
              <a:lnSpc>
                <a:spcPts val="4350"/>
              </a:lnSpc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newly learnt</a:t>
            </a:r>
          </a:p>
          <a:p>
            <a:pPr algn="just">
              <a:lnSpc>
                <a:spcPts val="4350"/>
              </a:lnSpc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newly learnt</a:t>
            </a:r>
          </a:p>
          <a:p>
            <a:pPr algn="just">
              <a:lnSpc>
                <a:spcPts val="4350"/>
              </a:lnSpc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newly learnt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535" y="-2406440"/>
            <a:ext cx="6824205" cy="6423283"/>
          </a:xfrm>
          <a:custGeom>
            <a:avLst/>
            <a:gdLst/>
            <a:ahLst/>
            <a:cxnLst/>
            <a:rect r="r" b="b" t="t" l="l"/>
            <a:pathLst>
              <a:path h="6423283" w="6824205">
                <a:moveTo>
                  <a:pt x="0" y="0"/>
                </a:moveTo>
                <a:lnTo>
                  <a:pt x="6824205" y="0"/>
                </a:lnTo>
                <a:lnTo>
                  <a:pt x="6824205" y="6423283"/>
                </a:lnTo>
                <a:lnTo>
                  <a:pt x="0" y="642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238750"/>
            <a:ext cx="7687543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9"/>
              </a:lnSpc>
            </a:pPr>
            <a:r>
              <a:rPr lang="en-US" sz="6999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Evaluation Metrics with Clinical Context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Evaluation metrics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064803" y="2695266"/>
            <a:ext cx="8194497" cy="2478147"/>
            <a:chOff x="0" y="0"/>
            <a:chExt cx="10925995" cy="3304196"/>
          </a:xfrm>
        </p:grpSpPr>
        <p:grpSp>
          <p:nvGrpSpPr>
            <p:cNvPr name="Group 8" id="8"/>
            <p:cNvGrpSpPr/>
            <p:nvPr/>
          </p:nvGrpSpPr>
          <p:grpSpPr>
            <a:xfrm rot="-10800000">
              <a:off x="162594" y="0"/>
              <a:ext cx="10763401" cy="1237719"/>
              <a:chOff x="0" y="0"/>
              <a:chExt cx="3534118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534118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534118">
                    <a:moveTo>
                      <a:pt x="3330918" y="0"/>
                    </a:moveTo>
                    <a:cubicBezTo>
                      <a:pt x="3443142" y="0"/>
                      <a:pt x="3534118" y="90976"/>
                      <a:pt x="3534118" y="203200"/>
                    </a:cubicBezTo>
                    <a:cubicBezTo>
                      <a:pt x="3534118" y="315424"/>
                      <a:pt x="3443142" y="406400"/>
                      <a:pt x="333091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FFFDFD">
                        <a:alpha val="100000"/>
                      </a:srgbClr>
                    </a:gs>
                    <a:gs pos="100000">
                      <a:srgbClr val="79066E">
                        <a:alpha val="100000"/>
                      </a:srgbClr>
                    </a:gs>
                  </a:gsLst>
                  <a:path path="circle">
                    <a:fillToRect l="50000" r="50000" t="50000" b="50000"/>
                  </a:path>
                </a:gra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3534118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62965" y="169578"/>
              <a:ext cx="9962659" cy="803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78"/>
                </a:lnSpc>
              </a:pPr>
              <a:r>
                <a:rPr lang="en-US" sz="348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Recall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88359"/>
              <a:ext cx="10343747" cy="1815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3677" indent="-286838" lvl="1">
                <a:lnSpc>
                  <a:spcPts val="3719"/>
                </a:lnSpc>
                <a:buFont typeface="Arial"/>
                <a:buChar char="•"/>
              </a:pPr>
              <a:r>
                <a:rPr lang="en-US" sz="2657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important as missing actual diabetes cases could delay critical care</a:t>
              </a:r>
            </a:p>
            <a:p>
              <a:pPr algn="l">
                <a:lnSpc>
                  <a:spcPts val="371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43841" y="4976283"/>
            <a:ext cx="8215459" cy="2479638"/>
            <a:chOff x="0" y="0"/>
            <a:chExt cx="10953945" cy="3306184"/>
          </a:xfrm>
        </p:grpSpPr>
        <p:grpSp>
          <p:nvGrpSpPr>
            <p:cNvPr name="Group 14" id="14"/>
            <p:cNvGrpSpPr/>
            <p:nvPr/>
          </p:nvGrpSpPr>
          <p:grpSpPr>
            <a:xfrm rot="-10800000">
              <a:off x="190544" y="0"/>
              <a:ext cx="10763401" cy="1237719"/>
              <a:chOff x="0" y="0"/>
              <a:chExt cx="3534118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534118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534118">
                    <a:moveTo>
                      <a:pt x="3330918" y="0"/>
                    </a:moveTo>
                    <a:cubicBezTo>
                      <a:pt x="3443142" y="0"/>
                      <a:pt x="3534118" y="90976"/>
                      <a:pt x="3534118" y="203200"/>
                    </a:cubicBezTo>
                    <a:cubicBezTo>
                      <a:pt x="3534118" y="315424"/>
                      <a:pt x="3443142" y="406400"/>
                      <a:pt x="333091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FFFDFD">
                        <a:alpha val="100000"/>
                      </a:srgbClr>
                    </a:gs>
                    <a:gs pos="100000">
                      <a:srgbClr val="79066E">
                        <a:alpha val="100000"/>
                      </a:srgbClr>
                    </a:gs>
                  </a:gsLst>
                  <a:path path="circle">
                    <a:fillToRect l="50000" r="50000" t="50000" b="50000"/>
                  </a:path>
                </a:gra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3534118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571632" y="167590"/>
              <a:ext cx="9962659" cy="803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78"/>
                </a:lnSpc>
              </a:pPr>
              <a:r>
                <a:rPr lang="en-US" sz="348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Precision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490347"/>
              <a:ext cx="10343747" cy="1815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3677" indent="-286838" lvl="1">
                <a:lnSpc>
                  <a:spcPts val="3719"/>
                </a:lnSpc>
                <a:buFont typeface="Arial"/>
                <a:buChar char="•"/>
              </a:pPr>
              <a:r>
                <a:rPr lang="en-US" sz="2657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important as false alarms waste resources and cause patient stress</a:t>
              </a:r>
            </a:p>
            <a:p>
              <a:pPr algn="l">
                <a:lnSpc>
                  <a:spcPts val="371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86749" y="7254319"/>
            <a:ext cx="8072551" cy="1551567"/>
            <a:chOff x="0" y="0"/>
            <a:chExt cx="10763401" cy="2068756"/>
          </a:xfrm>
        </p:grpSpPr>
        <p:grpSp>
          <p:nvGrpSpPr>
            <p:cNvPr name="Group 20" id="20"/>
            <p:cNvGrpSpPr/>
            <p:nvPr/>
          </p:nvGrpSpPr>
          <p:grpSpPr>
            <a:xfrm rot="-10800000">
              <a:off x="0" y="0"/>
              <a:ext cx="10763401" cy="1237719"/>
              <a:chOff x="0" y="0"/>
              <a:chExt cx="3534118" cy="406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534118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534118">
                    <a:moveTo>
                      <a:pt x="3330918" y="0"/>
                    </a:moveTo>
                    <a:cubicBezTo>
                      <a:pt x="3443142" y="0"/>
                      <a:pt x="3534118" y="90976"/>
                      <a:pt x="3534118" y="203200"/>
                    </a:cubicBezTo>
                    <a:cubicBezTo>
                      <a:pt x="3534118" y="315424"/>
                      <a:pt x="3443142" y="406400"/>
                      <a:pt x="333091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FFFDFD">
                        <a:alpha val="100000"/>
                      </a:srgbClr>
                    </a:gs>
                    <a:gs pos="100000">
                      <a:srgbClr val="79066E">
                        <a:alpha val="100000"/>
                      </a:srgbClr>
                    </a:gs>
                  </a:gsLst>
                  <a:path path="circle">
                    <a:fillToRect l="50000" r="50000" t="50000" b="50000"/>
                  </a:path>
                </a:gra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3534118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81088" y="169578"/>
              <a:ext cx="9962659" cy="803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78"/>
                </a:lnSpc>
              </a:pPr>
              <a:r>
                <a:rPr lang="en-US" sz="348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F1 score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485369"/>
              <a:ext cx="10343747" cy="583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3677" indent="-286838" lvl="1">
                <a:lnSpc>
                  <a:spcPts val="3719"/>
                </a:lnSpc>
                <a:buFont typeface="Arial"/>
                <a:buChar char="•"/>
              </a:pPr>
              <a:r>
                <a:rPr lang="en-US" sz="2657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balances recall and precision 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787178" y="4573472"/>
            <a:ext cx="3928928" cy="657297"/>
            <a:chOff x="0" y="0"/>
            <a:chExt cx="1997889" cy="3342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839422" y="-2112742"/>
            <a:ext cx="8568652" cy="8065243"/>
          </a:xfrm>
          <a:custGeom>
            <a:avLst/>
            <a:gdLst/>
            <a:ahLst/>
            <a:cxnLst/>
            <a:rect r="r" b="b" t="t" l="l"/>
            <a:pathLst>
              <a:path h="8065243" w="8568652">
                <a:moveTo>
                  <a:pt x="0" y="0"/>
                </a:moveTo>
                <a:lnTo>
                  <a:pt x="8568651" y="0"/>
                </a:lnTo>
                <a:lnTo>
                  <a:pt x="8568651" y="8065243"/>
                </a:lnTo>
                <a:lnTo>
                  <a:pt x="0" y="806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1809245" y="4573472"/>
            <a:ext cx="3928928" cy="657297"/>
            <a:chOff x="0" y="0"/>
            <a:chExt cx="1997889" cy="33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0544" y="5611020"/>
            <a:ext cx="9242197" cy="3393391"/>
          </a:xfrm>
          <a:custGeom>
            <a:avLst/>
            <a:gdLst/>
            <a:ahLst/>
            <a:cxnLst/>
            <a:rect r="r" b="b" t="t" l="l"/>
            <a:pathLst>
              <a:path h="3393391" w="9242197">
                <a:moveTo>
                  <a:pt x="0" y="0"/>
                </a:moveTo>
                <a:lnTo>
                  <a:pt x="9242196" y="0"/>
                </a:lnTo>
                <a:lnTo>
                  <a:pt x="9242196" y="3393391"/>
                </a:lnTo>
                <a:lnTo>
                  <a:pt x="0" y="3393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03" t="0" r="-300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73942" y="5611020"/>
            <a:ext cx="8599534" cy="3393391"/>
          </a:xfrm>
          <a:custGeom>
            <a:avLst/>
            <a:gdLst/>
            <a:ahLst/>
            <a:cxnLst/>
            <a:rect r="r" b="b" t="t" l="l"/>
            <a:pathLst>
              <a:path h="3393391" w="8599534">
                <a:moveTo>
                  <a:pt x="0" y="0"/>
                </a:moveTo>
                <a:lnTo>
                  <a:pt x="8599534" y="0"/>
                </a:lnTo>
                <a:lnTo>
                  <a:pt x="8599534" y="3393391"/>
                </a:lnTo>
                <a:lnTo>
                  <a:pt x="0" y="3393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89" t="0" r="-661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07195" y="4648075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29262" y="4648120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1826" y="1999399"/>
            <a:ext cx="10104349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Multi-variate Classification Tree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Classification Tree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729229" y="3916175"/>
            <a:ext cx="3928928" cy="657297"/>
            <a:chOff x="0" y="0"/>
            <a:chExt cx="1997889" cy="3342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839422" y="-2112742"/>
            <a:ext cx="8568652" cy="8065243"/>
          </a:xfrm>
          <a:custGeom>
            <a:avLst/>
            <a:gdLst/>
            <a:ahLst/>
            <a:cxnLst/>
            <a:rect r="r" b="b" t="t" l="l"/>
            <a:pathLst>
              <a:path h="8065243" w="8568652">
                <a:moveTo>
                  <a:pt x="0" y="0"/>
                </a:moveTo>
                <a:lnTo>
                  <a:pt x="8568651" y="0"/>
                </a:lnTo>
                <a:lnTo>
                  <a:pt x="8568651" y="8065243"/>
                </a:lnTo>
                <a:lnTo>
                  <a:pt x="0" y="806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0822673" y="3916175"/>
            <a:ext cx="3928928" cy="657297"/>
            <a:chOff x="0" y="0"/>
            <a:chExt cx="1997889" cy="33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69398" y="4916372"/>
            <a:ext cx="6048590" cy="4706985"/>
          </a:xfrm>
          <a:custGeom>
            <a:avLst/>
            <a:gdLst/>
            <a:ahLst/>
            <a:cxnLst/>
            <a:rect r="r" b="b" t="t" l="l"/>
            <a:pathLst>
              <a:path h="4706985" w="6048590">
                <a:moveTo>
                  <a:pt x="0" y="0"/>
                </a:moveTo>
                <a:lnTo>
                  <a:pt x="6048590" y="0"/>
                </a:lnTo>
                <a:lnTo>
                  <a:pt x="6048590" y="4706986"/>
                </a:lnTo>
                <a:lnTo>
                  <a:pt x="0" y="4706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54886" y="4881191"/>
            <a:ext cx="6064502" cy="4742167"/>
          </a:xfrm>
          <a:custGeom>
            <a:avLst/>
            <a:gdLst/>
            <a:ahLst/>
            <a:cxnLst/>
            <a:rect r="r" b="b" t="t" l="l"/>
            <a:pathLst>
              <a:path h="4742167" w="6064502">
                <a:moveTo>
                  <a:pt x="0" y="0"/>
                </a:moveTo>
                <a:lnTo>
                  <a:pt x="6064502" y="0"/>
                </a:lnTo>
                <a:lnTo>
                  <a:pt x="6064502" y="4742167"/>
                </a:lnTo>
                <a:lnTo>
                  <a:pt x="0" y="4742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49246" y="3990778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1659" y="5375135"/>
            <a:ext cx="2883874" cy="325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:  0.890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TPR Train :  0.943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TNR Train :  0.853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FPR Train :  0.147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FNR Train :  0.057</a:t>
            </a:r>
          </a:p>
          <a:p>
            <a:pPr algn="just">
              <a:lnSpc>
                <a:spcPts val="2880"/>
              </a:lnSpc>
            </a:pP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 :  0.818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Recall  :  0.943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F1 Score :  0.876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42691" y="3990824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91826" y="1689928"/>
            <a:ext cx="10104349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Multi-variate Classification Tree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Classification Tree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124893" y="5375135"/>
            <a:ext cx="2512570" cy="325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:  0.819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TPR Test :  0.965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TNR Test :  0.805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FPR Test :  0.195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FNR Test :  0.035</a:t>
            </a:r>
          </a:p>
          <a:p>
            <a:pPr algn="just">
              <a:lnSpc>
                <a:spcPts val="2880"/>
              </a:lnSpc>
            </a:pP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 :  0.324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Recall  :  0.965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F1 Score :  0.485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82224" y="-2010767"/>
            <a:ext cx="8568652" cy="8065243"/>
          </a:xfrm>
          <a:custGeom>
            <a:avLst/>
            <a:gdLst/>
            <a:ahLst/>
            <a:cxnLst/>
            <a:rect r="r" b="b" t="t" l="l"/>
            <a:pathLst>
              <a:path h="8065243" w="8568652">
                <a:moveTo>
                  <a:pt x="0" y="0"/>
                </a:moveTo>
                <a:lnTo>
                  <a:pt x="8568652" y="0"/>
                </a:lnTo>
                <a:lnTo>
                  <a:pt x="8568652" y="8065243"/>
                </a:lnTo>
                <a:lnTo>
                  <a:pt x="0" y="806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69347" y="5577322"/>
            <a:ext cx="8312036" cy="1587829"/>
          </a:xfrm>
          <a:custGeom>
            <a:avLst/>
            <a:gdLst/>
            <a:ahLst/>
            <a:cxnLst/>
            <a:rect r="r" b="b" t="t" l="l"/>
            <a:pathLst>
              <a:path h="1587829" w="8312036">
                <a:moveTo>
                  <a:pt x="0" y="0"/>
                </a:moveTo>
                <a:lnTo>
                  <a:pt x="8312036" y="0"/>
                </a:lnTo>
                <a:lnTo>
                  <a:pt x="8312036" y="1587828"/>
                </a:lnTo>
                <a:lnTo>
                  <a:pt x="0" y="158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73" t="-2190" r="-2973" b="-105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4630" y="5577322"/>
            <a:ext cx="8312036" cy="1587829"/>
          </a:xfrm>
          <a:custGeom>
            <a:avLst/>
            <a:gdLst/>
            <a:ahLst/>
            <a:cxnLst/>
            <a:rect r="r" b="b" t="t" l="l"/>
            <a:pathLst>
              <a:path h="1587829" w="8312036">
                <a:moveTo>
                  <a:pt x="0" y="0"/>
                </a:moveTo>
                <a:lnTo>
                  <a:pt x="8312036" y="0"/>
                </a:lnTo>
                <a:lnTo>
                  <a:pt x="8312036" y="1587828"/>
                </a:lnTo>
                <a:lnTo>
                  <a:pt x="0" y="1587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72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91826" y="1689928"/>
            <a:ext cx="10104349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Multi-variate Classification Tree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Classification Tree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2756184" y="4414289"/>
            <a:ext cx="3928928" cy="657297"/>
            <a:chOff x="0" y="0"/>
            <a:chExt cx="1997889" cy="334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976201" y="4488891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 Data</a:t>
            </a:r>
          </a:p>
        </p:txBody>
      </p:sp>
      <p:grpSp>
        <p:nvGrpSpPr>
          <p:cNvPr name="Group 13" id="13"/>
          <p:cNvGrpSpPr/>
          <p:nvPr/>
        </p:nvGrpSpPr>
        <p:grpSpPr>
          <a:xfrm rot="-10800000">
            <a:off x="11660901" y="4414289"/>
            <a:ext cx="3928928" cy="657297"/>
            <a:chOff x="0" y="0"/>
            <a:chExt cx="1997889" cy="3342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880918" y="4488891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Data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26008" y="5417036"/>
            <a:ext cx="17674107" cy="794432"/>
            <a:chOff x="0" y="0"/>
            <a:chExt cx="23565476" cy="1059243"/>
          </a:xfrm>
        </p:grpSpPr>
        <p:sp>
          <p:nvSpPr>
            <p:cNvPr name="AutoShape 18" id="18"/>
            <p:cNvSpPr/>
            <p:nvPr/>
          </p:nvSpPr>
          <p:spPr>
            <a:xfrm>
              <a:off x="50800" y="50800"/>
              <a:ext cx="0" cy="957643"/>
            </a:xfrm>
            <a:prstGeom prst="line">
              <a:avLst/>
            </a:prstGeom>
            <a:ln cap="flat" w="101600">
              <a:solidFill>
                <a:srgbClr val="FA3A2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50800" y="50800"/>
              <a:ext cx="23463876" cy="0"/>
            </a:xfrm>
            <a:prstGeom prst="line">
              <a:avLst/>
            </a:prstGeom>
            <a:ln cap="flat" w="101600">
              <a:solidFill>
                <a:srgbClr val="FA3A2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50800" y="980444"/>
              <a:ext cx="23413045" cy="28000"/>
            </a:xfrm>
            <a:prstGeom prst="line">
              <a:avLst/>
            </a:prstGeom>
            <a:ln cap="flat" w="101600">
              <a:solidFill>
                <a:srgbClr val="FA3A2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23514676" y="50800"/>
              <a:ext cx="0" cy="957643"/>
            </a:xfrm>
            <a:prstGeom prst="line">
              <a:avLst/>
            </a:prstGeom>
            <a:ln cap="flat" w="101600">
              <a:solidFill>
                <a:srgbClr val="FA3A2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863436" y="7841425"/>
            <a:ext cx="14561129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9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 flagged nearly 70 percent of the patients as diabetic even though they are not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Floods the system with </a:t>
            </a:r>
            <a:r>
              <a:rPr lang="en-US" b="true" sz="30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false alarms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predicting diabetes in many healthy patients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729229" y="3774806"/>
            <a:ext cx="3928928" cy="657297"/>
            <a:chOff x="0" y="0"/>
            <a:chExt cx="1997889" cy="3342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839422" y="-2112742"/>
            <a:ext cx="8568652" cy="8065243"/>
          </a:xfrm>
          <a:custGeom>
            <a:avLst/>
            <a:gdLst/>
            <a:ahLst/>
            <a:cxnLst/>
            <a:rect r="r" b="b" t="t" l="l"/>
            <a:pathLst>
              <a:path h="8065243" w="8568652">
                <a:moveTo>
                  <a:pt x="0" y="0"/>
                </a:moveTo>
                <a:lnTo>
                  <a:pt x="8568651" y="0"/>
                </a:lnTo>
                <a:lnTo>
                  <a:pt x="8568651" y="8065243"/>
                </a:lnTo>
                <a:lnTo>
                  <a:pt x="0" y="806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0822673" y="3774806"/>
            <a:ext cx="3928928" cy="657297"/>
            <a:chOff x="0" y="0"/>
            <a:chExt cx="1997889" cy="33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69398" y="4916372"/>
            <a:ext cx="6048590" cy="4706985"/>
          </a:xfrm>
          <a:custGeom>
            <a:avLst/>
            <a:gdLst/>
            <a:ahLst/>
            <a:cxnLst/>
            <a:rect r="r" b="b" t="t" l="l"/>
            <a:pathLst>
              <a:path h="4706985" w="6048590">
                <a:moveTo>
                  <a:pt x="0" y="0"/>
                </a:moveTo>
                <a:lnTo>
                  <a:pt x="6048590" y="0"/>
                </a:lnTo>
                <a:lnTo>
                  <a:pt x="6048590" y="4706986"/>
                </a:lnTo>
                <a:lnTo>
                  <a:pt x="0" y="4706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54886" y="4916372"/>
            <a:ext cx="6064502" cy="4719368"/>
          </a:xfrm>
          <a:custGeom>
            <a:avLst/>
            <a:gdLst/>
            <a:ahLst/>
            <a:cxnLst/>
            <a:rect r="r" b="b" t="t" l="l"/>
            <a:pathLst>
              <a:path h="4719368" w="6064502">
                <a:moveTo>
                  <a:pt x="0" y="0"/>
                </a:moveTo>
                <a:lnTo>
                  <a:pt x="6064502" y="0"/>
                </a:lnTo>
                <a:lnTo>
                  <a:pt x="6064502" y="4719368"/>
                </a:lnTo>
                <a:lnTo>
                  <a:pt x="0" y="4719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49246" y="3849409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42691" y="3849455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1826" y="2062028"/>
            <a:ext cx="1010434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Logistic Regression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Logistic Regression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71659" y="5375135"/>
            <a:ext cx="2883874" cy="325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:  0.886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TPR Train :  0.885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TNR Train :  0.887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FPR Train :  0.113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FNR Train :  0.115</a:t>
            </a:r>
          </a:p>
          <a:p>
            <a:pPr algn="just">
              <a:lnSpc>
                <a:spcPts val="2880"/>
              </a:lnSpc>
            </a:pP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 :  0.846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Recall  :  0.885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F1 Score :  0.865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24893" y="5375135"/>
            <a:ext cx="2512570" cy="361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:  0.880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TPR Test :  0.879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TNR Test :  0.880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FPR Test :  0.120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FNR Test :  0.121</a:t>
            </a:r>
          </a:p>
          <a:p>
            <a:pPr algn="just">
              <a:lnSpc>
                <a:spcPts val="2880"/>
              </a:lnSpc>
            </a:pP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 :  0.415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Recall  :  0.879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F1 Score :  0.564</a:t>
            </a:r>
          </a:p>
          <a:p>
            <a:pPr algn="just">
              <a:lnSpc>
                <a:spcPts val="2880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43724" y="4486203"/>
            <a:ext cx="3928928" cy="657297"/>
            <a:chOff x="0" y="0"/>
            <a:chExt cx="1997889" cy="3342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1788" y="5594379"/>
            <a:ext cx="8212798" cy="1570904"/>
          </a:xfrm>
          <a:custGeom>
            <a:avLst/>
            <a:gdLst/>
            <a:ahLst/>
            <a:cxnLst/>
            <a:rect r="r" b="b" t="t" l="l"/>
            <a:pathLst>
              <a:path h="1570904" w="8212798">
                <a:moveTo>
                  <a:pt x="0" y="0"/>
                </a:moveTo>
                <a:lnTo>
                  <a:pt x="8212798" y="0"/>
                </a:lnTo>
                <a:lnTo>
                  <a:pt x="8212798" y="1570904"/>
                </a:lnTo>
                <a:lnTo>
                  <a:pt x="0" y="157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839422" y="-2112742"/>
            <a:ext cx="8568652" cy="8065243"/>
          </a:xfrm>
          <a:custGeom>
            <a:avLst/>
            <a:gdLst/>
            <a:ahLst/>
            <a:cxnLst/>
            <a:rect r="r" b="b" t="t" l="l"/>
            <a:pathLst>
              <a:path h="8065243" w="8568652">
                <a:moveTo>
                  <a:pt x="0" y="0"/>
                </a:moveTo>
                <a:lnTo>
                  <a:pt x="8568651" y="0"/>
                </a:lnTo>
                <a:lnTo>
                  <a:pt x="8568651" y="8065243"/>
                </a:lnTo>
                <a:lnTo>
                  <a:pt x="0" y="8065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11660901" y="4486203"/>
            <a:ext cx="3928928" cy="657297"/>
            <a:chOff x="0" y="0"/>
            <a:chExt cx="1997889" cy="3342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866668" y="5594379"/>
            <a:ext cx="8994197" cy="1570904"/>
          </a:xfrm>
          <a:custGeom>
            <a:avLst/>
            <a:gdLst/>
            <a:ahLst/>
            <a:cxnLst/>
            <a:rect r="r" b="b" t="t" l="l"/>
            <a:pathLst>
              <a:path h="1570904" w="8994197">
                <a:moveTo>
                  <a:pt x="0" y="0"/>
                </a:moveTo>
                <a:lnTo>
                  <a:pt x="8994197" y="0"/>
                </a:lnTo>
                <a:lnTo>
                  <a:pt x="8994197" y="1570904"/>
                </a:lnTo>
                <a:lnTo>
                  <a:pt x="0" y="1570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364108" y="5452704"/>
            <a:ext cx="0" cy="672400"/>
          </a:xfrm>
          <a:prstGeom prst="line">
            <a:avLst/>
          </a:prstGeom>
          <a:ln cap="flat" w="76200">
            <a:solidFill>
              <a:srgbClr val="FA3A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364108" y="5452704"/>
            <a:ext cx="17597907" cy="0"/>
          </a:xfrm>
          <a:prstGeom prst="line">
            <a:avLst/>
          </a:prstGeom>
          <a:ln cap="flat" w="76200">
            <a:solidFill>
              <a:srgbClr val="FA3A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364108" y="6105444"/>
            <a:ext cx="17559784" cy="19660"/>
          </a:xfrm>
          <a:prstGeom prst="line">
            <a:avLst/>
          </a:prstGeom>
          <a:ln cap="flat" w="76200">
            <a:solidFill>
              <a:srgbClr val="FA3A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962015" y="5452704"/>
            <a:ext cx="0" cy="672400"/>
          </a:xfrm>
          <a:prstGeom prst="line">
            <a:avLst/>
          </a:prstGeom>
          <a:ln cap="flat" w="76200">
            <a:solidFill>
              <a:srgbClr val="FA3A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2863741" y="4560806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80918" y="4560852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10887" y="2883143"/>
            <a:ext cx="1010434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Logistic Regression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Logistic Regression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863436" y="7841425"/>
            <a:ext cx="14561129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9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 flagged nearly 60 percent of the patients as diabetic even though they are not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Floods the system with </a:t>
            </a:r>
            <a:r>
              <a:rPr lang="en-US" b="true" sz="30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false alarms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predicting diabetes in many healthy patients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991940" y="5879311"/>
            <a:ext cx="3928928" cy="657297"/>
            <a:chOff x="0" y="0"/>
            <a:chExt cx="1997889" cy="3342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9351761" y="5879311"/>
            <a:ext cx="3928928" cy="657297"/>
            <a:chOff x="0" y="0"/>
            <a:chExt cx="1997889" cy="334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216025"/>
            <a:ext cx="3586623" cy="8994665"/>
          </a:xfrm>
          <a:custGeom>
            <a:avLst/>
            <a:gdLst/>
            <a:ahLst/>
            <a:cxnLst/>
            <a:rect r="r" b="b" t="t" l="l"/>
            <a:pathLst>
              <a:path h="8994665" w="3586623">
                <a:moveTo>
                  <a:pt x="0" y="0"/>
                </a:moveTo>
                <a:lnTo>
                  <a:pt x="3586623" y="0"/>
                </a:lnTo>
                <a:lnTo>
                  <a:pt x="3586623" y="8994665"/>
                </a:lnTo>
                <a:lnTo>
                  <a:pt x="0" y="8994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11582" y="1389901"/>
            <a:ext cx="3547718" cy="8897099"/>
          </a:xfrm>
          <a:custGeom>
            <a:avLst/>
            <a:gdLst/>
            <a:ahLst/>
            <a:cxnLst/>
            <a:rect r="r" b="b" t="t" l="l"/>
            <a:pathLst>
              <a:path h="8897099" w="3547718">
                <a:moveTo>
                  <a:pt x="0" y="0"/>
                </a:moveTo>
                <a:lnTo>
                  <a:pt x="3547718" y="0"/>
                </a:lnTo>
                <a:lnTo>
                  <a:pt x="3547718" y="8897099"/>
                </a:lnTo>
                <a:lnTo>
                  <a:pt x="0" y="8897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8693" y="4159541"/>
            <a:ext cx="10104349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Random Forest </a:t>
            </a:r>
          </a:p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(before tuning)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Random Forest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211957" y="5953913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71778" y="5953959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Data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729229" y="3916175"/>
            <a:ext cx="3928928" cy="657297"/>
            <a:chOff x="0" y="0"/>
            <a:chExt cx="1997889" cy="3342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839422" y="-2112742"/>
            <a:ext cx="8568652" cy="8065243"/>
          </a:xfrm>
          <a:custGeom>
            <a:avLst/>
            <a:gdLst/>
            <a:ahLst/>
            <a:cxnLst/>
            <a:rect r="r" b="b" t="t" l="l"/>
            <a:pathLst>
              <a:path h="8065243" w="8568652">
                <a:moveTo>
                  <a:pt x="0" y="0"/>
                </a:moveTo>
                <a:lnTo>
                  <a:pt x="8568651" y="0"/>
                </a:lnTo>
                <a:lnTo>
                  <a:pt x="8568651" y="8065243"/>
                </a:lnTo>
                <a:lnTo>
                  <a:pt x="0" y="806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0822673" y="3916175"/>
            <a:ext cx="3928928" cy="657297"/>
            <a:chOff x="0" y="0"/>
            <a:chExt cx="1997889" cy="33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69398" y="4881191"/>
            <a:ext cx="6048590" cy="4763833"/>
          </a:xfrm>
          <a:custGeom>
            <a:avLst/>
            <a:gdLst/>
            <a:ahLst/>
            <a:cxnLst/>
            <a:rect r="r" b="b" t="t" l="l"/>
            <a:pathLst>
              <a:path h="4763833" w="6048590">
                <a:moveTo>
                  <a:pt x="0" y="0"/>
                </a:moveTo>
                <a:lnTo>
                  <a:pt x="6048590" y="0"/>
                </a:lnTo>
                <a:lnTo>
                  <a:pt x="6048590" y="4763833"/>
                </a:lnTo>
                <a:lnTo>
                  <a:pt x="0" y="476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60800" y="4916372"/>
            <a:ext cx="6076431" cy="4728652"/>
          </a:xfrm>
          <a:custGeom>
            <a:avLst/>
            <a:gdLst/>
            <a:ahLst/>
            <a:cxnLst/>
            <a:rect r="r" b="b" t="t" l="l"/>
            <a:pathLst>
              <a:path h="4728652" w="6076431">
                <a:moveTo>
                  <a:pt x="0" y="0"/>
                </a:moveTo>
                <a:lnTo>
                  <a:pt x="6076432" y="0"/>
                </a:lnTo>
                <a:lnTo>
                  <a:pt x="6076432" y="4728652"/>
                </a:lnTo>
                <a:lnTo>
                  <a:pt x="0" y="47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49246" y="3990778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1659" y="5375135"/>
            <a:ext cx="2883874" cy="325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:  0.999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TPR Train :  0.999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TNR Train :  0.999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FPR Train :  0.001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FNR Train :  0.001</a:t>
            </a:r>
          </a:p>
          <a:p>
            <a:pPr algn="just">
              <a:lnSpc>
                <a:spcPts val="2880"/>
              </a:lnSpc>
            </a:pP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 :  0.998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Recall  :  0.999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F1 Score :  0.998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42691" y="3990824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Data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Random Forest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124893" y="5375135"/>
            <a:ext cx="2512570" cy="361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:  0.999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 Test :  0.999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TNR Test :  0.999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FPR Test :  0.001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FNR Test :  0.001</a:t>
            </a:r>
          </a:p>
          <a:p>
            <a:pPr algn="just">
              <a:lnSpc>
                <a:spcPts val="2880"/>
              </a:lnSpc>
            </a:pP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 :  0.994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Recall  :  0.999</a:t>
            </a:r>
          </a:p>
          <a:p>
            <a:pPr algn="just">
              <a:lnSpc>
                <a:spcPts val="288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F1 Score :  0.996</a:t>
            </a:r>
          </a:p>
          <a:p>
            <a:pPr algn="just">
              <a:lnSpc>
                <a:spcPts val="288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949246" y="2249300"/>
            <a:ext cx="10104349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Random Forest </a:t>
            </a:r>
          </a:p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(before tuning)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996315">
            <a:off x="11523913" y="2279661"/>
            <a:ext cx="6682596" cy="6289994"/>
          </a:xfrm>
          <a:custGeom>
            <a:avLst/>
            <a:gdLst/>
            <a:ahLst/>
            <a:cxnLst/>
            <a:rect r="r" b="b" t="t" l="l"/>
            <a:pathLst>
              <a:path h="6289994" w="6682596">
                <a:moveTo>
                  <a:pt x="0" y="0"/>
                </a:moveTo>
                <a:lnTo>
                  <a:pt x="6682597" y="0"/>
                </a:lnTo>
                <a:lnTo>
                  <a:pt x="6682597" y="6289993"/>
                </a:lnTo>
                <a:lnTo>
                  <a:pt x="0" y="6289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419633"/>
            <a:ext cx="9115130" cy="366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7891" indent="-303945" lvl="1">
              <a:lnSpc>
                <a:spcPts val="4871"/>
              </a:lnSpc>
              <a:buAutoNum type="arabicPeriod" startAt="1"/>
            </a:pPr>
            <a:r>
              <a:rPr lang="en-US" sz="2815" spc="247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Despite medical advancements, millions—especially in underserved communities—don’t get screened in time. </a:t>
            </a:r>
          </a:p>
          <a:p>
            <a:pPr algn="l" marL="607891" indent="-303945" lvl="1">
              <a:lnSpc>
                <a:spcPts val="4871"/>
              </a:lnSpc>
              <a:buAutoNum type="arabicPeriod" startAt="1"/>
            </a:pPr>
            <a:r>
              <a:rPr lang="en-US" sz="2815" spc="247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Traditional healthcare systems lack the capacity to follow up with every at-risk individual.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22983"/>
            <a:ext cx="10168025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65"/>
              </a:lnSpc>
            </a:pPr>
            <a:r>
              <a:rPr lang="en-US" sz="7586" b="true">
                <a:solidFill>
                  <a:srgbClr val="5A3D7D"/>
                </a:solidFill>
                <a:latin typeface="Garet Bold"/>
                <a:ea typeface="Garet Bold"/>
                <a:cs typeface="Garet Bold"/>
                <a:sym typeface="Garet Bold"/>
              </a:rPr>
              <a:t>Problem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Formulation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Real-world problem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925041" y="4303523"/>
            <a:ext cx="5627628" cy="799202"/>
            <a:chOff x="0" y="0"/>
            <a:chExt cx="286169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91" cy="406400"/>
            </a:xfrm>
            <a:custGeom>
              <a:avLst/>
              <a:gdLst/>
              <a:ahLst/>
              <a:cxnLst/>
              <a:rect r="r" b="b" t="t" l="l"/>
              <a:pathLst>
                <a:path h="406400" w="2861691">
                  <a:moveTo>
                    <a:pt x="2658491" y="0"/>
                  </a:moveTo>
                  <a:cubicBezTo>
                    <a:pt x="2770715" y="0"/>
                    <a:pt x="2861691" y="90976"/>
                    <a:pt x="2861691" y="203200"/>
                  </a:cubicBezTo>
                  <a:cubicBezTo>
                    <a:pt x="2861691" y="315424"/>
                    <a:pt x="2770715" y="406400"/>
                    <a:pt x="265849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6169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585611" y="-3251840"/>
            <a:ext cx="6824205" cy="6423283"/>
          </a:xfrm>
          <a:custGeom>
            <a:avLst/>
            <a:gdLst/>
            <a:ahLst/>
            <a:cxnLst/>
            <a:rect r="r" b="b" t="t" l="l"/>
            <a:pathLst>
              <a:path h="6423283" w="6824205">
                <a:moveTo>
                  <a:pt x="0" y="0"/>
                </a:moveTo>
                <a:lnTo>
                  <a:pt x="6824205" y="0"/>
                </a:lnTo>
                <a:lnTo>
                  <a:pt x="6824205" y="6423283"/>
                </a:lnTo>
                <a:lnTo>
                  <a:pt x="0" y="642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68729" y="7230771"/>
            <a:ext cx="6824205" cy="6423283"/>
          </a:xfrm>
          <a:custGeom>
            <a:avLst/>
            <a:gdLst/>
            <a:ahLst/>
            <a:cxnLst/>
            <a:rect r="r" b="b" t="t" l="l"/>
            <a:pathLst>
              <a:path h="6423283" w="6824205">
                <a:moveTo>
                  <a:pt x="0" y="0"/>
                </a:moveTo>
                <a:lnTo>
                  <a:pt x="6824204" y="0"/>
                </a:lnTo>
                <a:lnTo>
                  <a:pt x="6824204" y="6423283"/>
                </a:lnTo>
                <a:lnTo>
                  <a:pt x="0" y="642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10925041" y="5493699"/>
            <a:ext cx="5627628" cy="799202"/>
            <a:chOff x="0" y="0"/>
            <a:chExt cx="2861691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61691" cy="406400"/>
            </a:xfrm>
            <a:custGeom>
              <a:avLst/>
              <a:gdLst/>
              <a:ahLst/>
              <a:cxnLst/>
              <a:rect r="r" b="b" t="t" l="l"/>
              <a:pathLst>
                <a:path h="406400" w="2861691">
                  <a:moveTo>
                    <a:pt x="2658491" y="0"/>
                  </a:moveTo>
                  <a:cubicBezTo>
                    <a:pt x="2770715" y="0"/>
                    <a:pt x="2861691" y="90976"/>
                    <a:pt x="2861691" y="203200"/>
                  </a:cubicBezTo>
                  <a:cubicBezTo>
                    <a:pt x="2861691" y="315424"/>
                    <a:pt x="2770715" y="406400"/>
                    <a:pt x="265849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6169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7409855"/>
            <a:ext cx="12017965" cy="1352021"/>
          </a:xfrm>
          <a:custGeom>
            <a:avLst/>
            <a:gdLst/>
            <a:ahLst/>
            <a:cxnLst/>
            <a:rect r="r" b="b" t="t" l="l"/>
            <a:pathLst>
              <a:path h="1352021" w="12017965">
                <a:moveTo>
                  <a:pt x="0" y="0"/>
                </a:moveTo>
                <a:lnTo>
                  <a:pt x="12017965" y="0"/>
                </a:lnTo>
                <a:lnTo>
                  <a:pt x="12017965" y="1352021"/>
                </a:lnTo>
                <a:lnTo>
                  <a:pt x="0" y="135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112130" y="4388799"/>
            <a:ext cx="49973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 Depth = 30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40184" y="5563817"/>
            <a:ext cx="49973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 Samples Split = 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GridSearchCV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95810" y="4888636"/>
            <a:ext cx="79790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hyperparameter tuning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4779" y="3801070"/>
            <a:ext cx="7979081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7586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GridSearchCV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0764" y="5739805"/>
            <a:ext cx="726917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tested 216 different parameter combinations, using cross-validation to find the most reliable setting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8019" y="138698"/>
            <a:ext cx="3991329" cy="10009603"/>
          </a:xfrm>
          <a:custGeom>
            <a:avLst/>
            <a:gdLst/>
            <a:ahLst/>
            <a:cxnLst/>
            <a:rect r="r" b="b" t="t" l="l"/>
            <a:pathLst>
              <a:path h="10009603" w="3991329">
                <a:moveTo>
                  <a:pt x="0" y="0"/>
                </a:moveTo>
                <a:lnTo>
                  <a:pt x="3991329" y="0"/>
                </a:lnTo>
                <a:lnTo>
                  <a:pt x="3991329" y="10009604"/>
                </a:lnTo>
                <a:lnTo>
                  <a:pt x="0" y="1000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7036" y="4064000"/>
            <a:ext cx="7125270" cy="5544853"/>
          </a:xfrm>
          <a:custGeom>
            <a:avLst/>
            <a:gdLst/>
            <a:ahLst/>
            <a:cxnLst/>
            <a:rect r="r" b="b" t="t" l="l"/>
            <a:pathLst>
              <a:path h="5544853" w="7125270">
                <a:moveTo>
                  <a:pt x="0" y="0"/>
                </a:moveTo>
                <a:lnTo>
                  <a:pt x="7125270" y="0"/>
                </a:lnTo>
                <a:lnTo>
                  <a:pt x="7125270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34623" y="2140603"/>
            <a:ext cx="10104349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Random Forest </a:t>
            </a:r>
          </a:p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(after tuning)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Random Forest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219993" y="3997325"/>
            <a:ext cx="2753171" cy="526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Data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  :  0.947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TPR Test :  0.777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TNR Test :  0.963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FPR Test :  0.037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FNR Test :  0.223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Precision :  0.671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Recall    :  0.777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F1 Score  :  0.720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9422" y="-2112742"/>
            <a:ext cx="8568652" cy="8065243"/>
          </a:xfrm>
          <a:custGeom>
            <a:avLst/>
            <a:gdLst/>
            <a:ahLst/>
            <a:cxnLst/>
            <a:rect r="r" b="b" t="t" l="l"/>
            <a:pathLst>
              <a:path h="8065243" w="8568652">
                <a:moveTo>
                  <a:pt x="0" y="0"/>
                </a:moveTo>
                <a:lnTo>
                  <a:pt x="8568651" y="0"/>
                </a:lnTo>
                <a:lnTo>
                  <a:pt x="8568651" y="8065243"/>
                </a:lnTo>
                <a:lnTo>
                  <a:pt x="0" y="806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2643724" y="4486203"/>
            <a:ext cx="3928928" cy="657297"/>
            <a:chOff x="0" y="0"/>
            <a:chExt cx="1997889" cy="334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1503797" y="4486203"/>
            <a:ext cx="3928928" cy="657297"/>
            <a:chOff x="0" y="0"/>
            <a:chExt cx="1997889" cy="33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7889" cy="334240"/>
            </a:xfrm>
            <a:custGeom>
              <a:avLst/>
              <a:gdLst/>
              <a:ahLst/>
              <a:cxnLst/>
              <a:rect r="r" b="b" t="t" l="l"/>
              <a:pathLst>
                <a:path h="334240" w="1997889">
                  <a:moveTo>
                    <a:pt x="1794689" y="0"/>
                  </a:moveTo>
                  <a:cubicBezTo>
                    <a:pt x="1906913" y="0"/>
                    <a:pt x="1997889" y="74822"/>
                    <a:pt x="1997889" y="167120"/>
                  </a:cubicBezTo>
                  <a:cubicBezTo>
                    <a:pt x="1997889" y="259418"/>
                    <a:pt x="1906913" y="334240"/>
                    <a:pt x="1794689" y="334240"/>
                  </a:cubicBezTo>
                  <a:lnTo>
                    <a:pt x="203200" y="334240"/>
                  </a:lnTo>
                  <a:cubicBezTo>
                    <a:pt x="90976" y="334240"/>
                    <a:pt x="0" y="259418"/>
                    <a:pt x="0" y="167120"/>
                  </a:cubicBezTo>
                  <a:cubicBezTo>
                    <a:pt x="0" y="748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97889" cy="372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83450" y="5442830"/>
            <a:ext cx="8276925" cy="1697230"/>
          </a:xfrm>
          <a:custGeom>
            <a:avLst/>
            <a:gdLst/>
            <a:ahLst/>
            <a:cxnLst/>
            <a:rect r="r" b="b" t="t" l="l"/>
            <a:pathLst>
              <a:path h="1697230" w="8276925">
                <a:moveTo>
                  <a:pt x="0" y="0"/>
                </a:moveTo>
                <a:lnTo>
                  <a:pt x="8276926" y="0"/>
                </a:lnTo>
                <a:lnTo>
                  <a:pt x="8276926" y="1697230"/>
                </a:lnTo>
                <a:lnTo>
                  <a:pt x="0" y="1697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3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7959" y="5442830"/>
            <a:ext cx="8340457" cy="1723694"/>
          </a:xfrm>
          <a:custGeom>
            <a:avLst/>
            <a:gdLst/>
            <a:ahLst/>
            <a:cxnLst/>
            <a:rect r="r" b="b" t="t" l="l"/>
            <a:pathLst>
              <a:path h="1723694" w="8340457">
                <a:moveTo>
                  <a:pt x="0" y="0"/>
                </a:moveTo>
                <a:lnTo>
                  <a:pt x="8340457" y="0"/>
                </a:lnTo>
                <a:lnTo>
                  <a:pt x="8340457" y="1723694"/>
                </a:lnTo>
                <a:lnTo>
                  <a:pt x="0" y="1723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Random Forest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949246" y="2249300"/>
            <a:ext cx="10104349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Random Forest Comparison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63741" y="4560806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Before Tuning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23814" y="4560806"/>
            <a:ext cx="34888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After Tuning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00413" y="7581900"/>
            <a:ext cx="5202014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Precision: 0.994 to 0.671</a:t>
            </a:r>
          </a:p>
          <a:p>
            <a:pPr algn="l"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Recall: 0.999 to 0.777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F1 Score: 0.996 to 0.720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9422" y="-2112742"/>
            <a:ext cx="8568652" cy="8065243"/>
          </a:xfrm>
          <a:custGeom>
            <a:avLst/>
            <a:gdLst/>
            <a:ahLst/>
            <a:cxnLst/>
            <a:rect r="r" b="b" t="t" l="l"/>
            <a:pathLst>
              <a:path h="8065243" w="8568652">
                <a:moveTo>
                  <a:pt x="0" y="0"/>
                </a:moveTo>
                <a:lnTo>
                  <a:pt x="8568651" y="0"/>
                </a:lnTo>
                <a:lnTo>
                  <a:pt x="8568651" y="8065243"/>
                </a:lnTo>
                <a:lnTo>
                  <a:pt x="0" y="806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Random Forest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49246" y="2249300"/>
            <a:ext cx="10104349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91618A"/>
                </a:solidFill>
                <a:latin typeface="Garet Bold"/>
                <a:ea typeface="Garet Bold"/>
                <a:cs typeface="Garet Bold"/>
                <a:sym typeface="Garet Bold"/>
              </a:rPr>
              <a:t>Random Forest Comparison 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2597032" y="5068700"/>
            <a:ext cx="13093936" cy="3341988"/>
            <a:chOff x="0" y="0"/>
            <a:chExt cx="6658365" cy="16994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58365" cy="1699426"/>
            </a:xfrm>
            <a:custGeom>
              <a:avLst/>
              <a:gdLst/>
              <a:ahLst/>
              <a:cxnLst/>
              <a:rect r="r" b="b" t="t" l="l"/>
              <a:pathLst>
                <a:path h="1699426" w="6658365">
                  <a:moveTo>
                    <a:pt x="6455165" y="0"/>
                  </a:moveTo>
                  <a:cubicBezTo>
                    <a:pt x="6567389" y="0"/>
                    <a:pt x="6658365" y="380430"/>
                    <a:pt x="6658365" y="849713"/>
                  </a:cubicBezTo>
                  <a:cubicBezTo>
                    <a:pt x="6658365" y="1318997"/>
                    <a:pt x="6567389" y="1699426"/>
                    <a:pt x="6455165" y="1699426"/>
                  </a:cubicBezTo>
                  <a:lnTo>
                    <a:pt x="203200" y="1699426"/>
                  </a:lnTo>
                  <a:cubicBezTo>
                    <a:pt x="90976" y="1699426"/>
                    <a:pt x="0" y="1318997"/>
                    <a:pt x="0" y="849713"/>
                  </a:cubicBezTo>
                  <a:cubicBezTo>
                    <a:pt x="0" y="3804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FDFD">
                      <a:alpha val="100000"/>
                    </a:srgbClr>
                  </a:gs>
                  <a:gs pos="100000">
                    <a:srgbClr val="79066E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658365" cy="1737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84258" y="5512728"/>
            <a:ext cx="11719483" cy="232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6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These numbers might seem worse, but they are actually </a:t>
            </a:r>
            <a:r>
              <a:rPr lang="en-US" b="true" sz="30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more trustworthy</a:t>
            </a:r>
          </a:p>
          <a:p>
            <a:pPr algn="l" marL="647700" indent="-323850" lvl="1">
              <a:lnSpc>
                <a:spcPts val="46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 catches slightly fewer true cases but is </a:t>
            </a:r>
            <a:r>
              <a:rPr lang="en-US" b="true" sz="3000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more reliable when it does flag someone as high-risk. 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21996" y="-1925384"/>
            <a:ext cx="8568652" cy="8065243"/>
          </a:xfrm>
          <a:custGeom>
            <a:avLst/>
            <a:gdLst/>
            <a:ahLst/>
            <a:cxnLst/>
            <a:rect r="r" b="b" t="t" l="l"/>
            <a:pathLst>
              <a:path h="8065243" w="8568652">
                <a:moveTo>
                  <a:pt x="0" y="0"/>
                </a:moveTo>
                <a:lnTo>
                  <a:pt x="8568651" y="0"/>
                </a:lnTo>
                <a:lnTo>
                  <a:pt x="8568651" y="8065243"/>
                </a:lnTo>
                <a:lnTo>
                  <a:pt x="0" y="806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86971" y="2928218"/>
            <a:ext cx="6824205" cy="6423283"/>
          </a:xfrm>
          <a:custGeom>
            <a:avLst/>
            <a:gdLst/>
            <a:ahLst/>
            <a:cxnLst/>
            <a:rect r="r" b="b" t="t" l="l"/>
            <a:pathLst>
              <a:path h="6423283" w="6824205">
                <a:moveTo>
                  <a:pt x="0" y="0"/>
                </a:moveTo>
                <a:lnTo>
                  <a:pt x="6824205" y="0"/>
                </a:lnTo>
                <a:lnTo>
                  <a:pt x="6824205" y="6423283"/>
                </a:lnTo>
                <a:lnTo>
                  <a:pt x="0" y="642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61375" y="4831772"/>
            <a:ext cx="11955428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50"/>
              </a:lnSpc>
            </a:pPr>
            <a:r>
              <a:rPr lang="en-US" sz="15000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Conclusion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Overview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67383"/>
            <a:ext cx="898763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Captures around 3 out of 4 actual diabetes cases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Keep false alarms at clinically manageable levels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32190"/>
            <a:ext cx="10802069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9"/>
              </a:lnSpc>
            </a:pPr>
            <a:r>
              <a:rPr lang="en-US" sz="6999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Outcome and </a:t>
            </a:r>
          </a:p>
          <a:p>
            <a:pPr algn="l">
              <a:lnSpc>
                <a:spcPts val="7349"/>
              </a:lnSpc>
            </a:pPr>
            <a:r>
              <a:rPr lang="en-US" sz="6999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Solution Effectiveness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Conclusion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Outcome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84055" y="5738983"/>
            <a:ext cx="8276925" cy="1697230"/>
          </a:xfrm>
          <a:custGeom>
            <a:avLst/>
            <a:gdLst/>
            <a:ahLst/>
            <a:cxnLst/>
            <a:rect r="r" b="b" t="t" l="l"/>
            <a:pathLst>
              <a:path h="1697230" w="8276925">
                <a:moveTo>
                  <a:pt x="0" y="0"/>
                </a:moveTo>
                <a:lnTo>
                  <a:pt x="8276926" y="0"/>
                </a:lnTo>
                <a:lnTo>
                  <a:pt x="8276926" y="1697230"/>
                </a:lnTo>
                <a:lnTo>
                  <a:pt x="0" y="1697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3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996315">
            <a:off x="11523913" y="2279661"/>
            <a:ext cx="6682596" cy="6289994"/>
          </a:xfrm>
          <a:custGeom>
            <a:avLst/>
            <a:gdLst/>
            <a:ahLst/>
            <a:cxnLst/>
            <a:rect r="r" b="b" t="t" l="l"/>
            <a:pathLst>
              <a:path h="6289994" w="6682596">
                <a:moveTo>
                  <a:pt x="0" y="0"/>
                </a:moveTo>
                <a:lnTo>
                  <a:pt x="6682597" y="0"/>
                </a:lnTo>
                <a:lnTo>
                  <a:pt x="6682597" y="6289993"/>
                </a:lnTo>
                <a:lnTo>
                  <a:pt x="0" y="6289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4055" y="7854420"/>
            <a:ext cx="949985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Using our ML, healthcare providers can use it to </a:t>
            </a:r>
            <a:r>
              <a:rPr lang="en-US" sz="3000" u="sng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predict whether a patient is at risk of diabetes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and allow more </a:t>
            </a:r>
            <a:r>
              <a:rPr lang="en-US" sz="3000" u="sng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efficient use of resources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 healthcare sectors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1766" y="1470547"/>
            <a:ext cx="13864468" cy="8284020"/>
          </a:xfrm>
          <a:custGeom>
            <a:avLst/>
            <a:gdLst/>
            <a:ahLst/>
            <a:cxnLst/>
            <a:rect r="r" b="b" t="t" l="l"/>
            <a:pathLst>
              <a:path h="8284020" w="13864468">
                <a:moveTo>
                  <a:pt x="0" y="0"/>
                </a:moveTo>
                <a:lnTo>
                  <a:pt x="13864468" y="0"/>
                </a:lnTo>
                <a:lnTo>
                  <a:pt x="13864468" y="8284020"/>
                </a:lnTo>
                <a:lnTo>
                  <a:pt x="0" y="828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Conclusion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Outcome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51240"/>
            <a:ext cx="1195455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000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Data Driven Insights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Conclusion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Insights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6996315">
            <a:off x="12237357" y="2279661"/>
            <a:ext cx="6682596" cy="6289994"/>
          </a:xfrm>
          <a:custGeom>
            <a:avLst/>
            <a:gdLst/>
            <a:ahLst/>
            <a:cxnLst/>
            <a:rect r="r" b="b" t="t" l="l"/>
            <a:pathLst>
              <a:path h="6289994" w="6682596">
                <a:moveTo>
                  <a:pt x="0" y="0"/>
                </a:moveTo>
                <a:lnTo>
                  <a:pt x="6682596" y="0"/>
                </a:lnTo>
                <a:lnTo>
                  <a:pt x="6682596" y="6289993"/>
                </a:lnTo>
                <a:lnTo>
                  <a:pt x="0" y="6289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0867" y="3808810"/>
            <a:ext cx="11049902" cy="421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6026" indent="-343013" lvl="1">
              <a:lnSpc>
                <a:spcPts val="4861"/>
              </a:lnSpc>
              <a:buFont typeface="Arial"/>
              <a:buChar char="•"/>
            </a:pPr>
            <a:r>
              <a:rPr lang="en-US" sz="31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Always include HbA1c and glucose tests as they are the most important predictors</a:t>
            </a:r>
          </a:p>
          <a:p>
            <a:pPr algn="l">
              <a:lnSpc>
                <a:spcPts val="4861"/>
              </a:lnSpc>
            </a:pPr>
          </a:p>
          <a:p>
            <a:pPr algn="l" marL="686026" indent="-343013" lvl="1">
              <a:lnSpc>
                <a:spcPts val="4861"/>
              </a:lnSpc>
              <a:buFont typeface="Arial"/>
              <a:buChar char="•"/>
            </a:pPr>
            <a:r>
              <a:rPr lang="en-US" sz="31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Adjust thresholds based on age</a:t>
            </a:r>
          </a:p>
          <a:p>
            <a:pPr algn="l">
              <a:lnSpc>
                <a:spcPts val="4448"/>
              </a:lnSpc>
            </a:pPr>
          </a:p>
          <a:p>
            <a:pPr algn="l" marL="686026" indent="-343013" lvl="1">
              <a:lnSpc>
                <a:spcPts val="4861"/>
              </a:lnSpc>
              <a:buFont typeface="Arial"/>
              <a:buChar char="•"/>
            </a:pPr>
            <a:r>
              <a:rPr lang="en-US" sz="31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Less emphasis on conditions like Hypertension and Heart Disease 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51240"/>
            <a:ext cx="1080206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000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Surprising finding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Conclusion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Insights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6996315">
            <a:off x="12797825" y="2279661"/>
            <a:ext cx="6682596" cy="6289994"/>
          </a:xfrm>
          <a:custGeom>
            <a:avLst/>
            <a:gdLst/>
            <a:ahLst/>
            <a:cxnLst/>
            <a:rect r="r" b="b" t="t" l="l"/>
            <a:pathLst>
              <a:path h="6289994" w="6682596">
                <a:moveTo>
                  <a:pt x="0" y="0"/>
                </a:moveTo>
                <a:lnTo>
                  <a:pt x="6682596" y="0"/>
                </a:lnTo>
                <a:lnTo>
                  <a:pt x="6682596" y="6289993"/>
                </a:lnTo>
                <a:lnTo>
                  <a:pt x="0" y="6289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718856"/>
            <a:ext cx="1104990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ypertension and heart disease added almost no predictive value according to the ranking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5128556"/>
            <a:ext cx="10602976" cy="2772235"/>
            <a:chOff x="0" y="0"/>
            <a:chExt cx="14137301" cy="369631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61704"/>
              <a:ext cx="14137301" cy="173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It </a:t>
              </a: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could be a result of class imbalance within these features. Our dataset contained a very small proportion of individuals with hypertension and heart disease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658768" y="114300"/>
              <a:ext cx="3085223" cy="1524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8000" b="true">
                  <a:solidFill>
                    <a:srgbClr val="C86C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BUT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68729" y="7230771"/>
            <a:ext cx="6824205" cy="6423283"/>
          </a:xfrm>
          <a:custGeom>
            <a:avLst/>
            <a:gdLst/>
            <a:ahLst/>
            <a:cxnLst/>
            <a:rect r="r" b="b" t="t" l="l"/>
            <a:pathLst>
              <a:path h="6423283" w="6824205">
                <a:moveTo>
                  <a:pt x="0" y="0"/>
                </a:moveTo>
                <a:lnTo>
                  <a:pt x="6824204" y="0"/>
                </a:lnTo>
                <a:lnTo>
                  <a:pt x="6824204" y="6423283"/>
                </a:lnTo>
                <a:lnTo>
                  <a:pt x="0" y="642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12620" y="5108362"/>
            <a:ext cx="962548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29298" y="3971064"/>
            <a:ext cx="7979081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b="true">
                <a:solidFill>
                  <a:srgbClr val="C86CA4"/>
                </a:solidFill>
                <a:latin typeface="Garet Bold"/>
                <a:ea typeface="Garet Bold"/>
                <a:cs typeface="Garet Bold"/>
                <a:sym typeface="Garet Bold"/>
              </a:rPr>
              <a:t>Actionable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Conclusion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850232" y="-66675"/>
              <a:ext cx="584026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Actions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112906"/>
            <a:ext cx="7371511" cy="1945470"/>
            <a:chOff x="0" y="0"/>
            <a:chExt cx="9828682" cy="2593960"/>
          </a:xfrm>
        </p:grpSpPr>
        <p:grpSp>
          <p:nvGrpSpPr>
            <p:cNvPr name="Group 9" id="9"/>
            <p:cNvGrpSpPr/>
            <p:nvPr/>
          </p:nvGrpSpPr>
          <p:grpSpPr>
            <a:xfrm rot="-10800000">
              <a:off x="0" y="0"/>
              <a:ext cx="9828682" cy="2593960"/>
              <a:chOff x="0" y="0"/>
              <a:chExt cx="3748469" cy="98928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748469" cy="989286"/>
              </a:xfrm>
              <a:custGeom>
                <a:avLst/>
                <a:gdLst/>
                <a:ahLst/>
                <a:cxnLst/>
                <a:rect r="r" b="b" t="t" l="l"/>
                <a:pathLst>
                  <a:path h="989286" w="3748469">
                    <a:moveTo>
                      <a:pt x="3545269" y="0"/>
                    </a:moveTo>
                    <a:cubicBezTo>
                      <a:pt x="3657493" y="0"/>
                      <a:pt x="3748469" y="221459"/>
                      <a:pt x="3748469" y="494643"/>
                    </a:cubicBezTo>
                    <a:cubicBezTo>
                      <a:pt x="3748469" y="767827"/>
                      <a:pt x="3657493" y="989286"/>
                      <a:pt x="3545269" y="989286"/>
                    </a:cubicBezTo>
                    <a:lnTo>
                      <a:pt x="203200" y="989286"/>
                    </a:lnTo>
                    <a:cubicBezTo>
                      <a:pt x="90976" y="989286"/>
                      <a:pt x="0" y="767827"/>
                      <a:pt x="0" y="494643"/>
                    </a:cubicBezTo>
                    <a:cubicBezTo>
                      <a:pt x="0" y="22145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FFFDFD">
                        <a:alpha val="100000"/>
                      </a:srgbClr>
                    </a:gs>
                    <a:gs pos="100000">
                      <a:srgbClr val="79066E">
                        <a:alpha val="100000"/>
                      </a:srgbClr>
                    </a:gs>
                  </a:gsLst>
                  <a:path path="circle">
                    <a:fillToRect l="50000" r="50000" t="50000" b="50000"/>
                  </a:path>
                </a:gra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3748469" cy="10273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73194" y="309555"/>
              <a:ext cx="8788654" cy="1870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24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rioritize HbA1c testing for all patients over the age of 40, regardless of other risk factors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4472177"/>
            <a:ext cx="7451282" cy="1945470"/>
            <a:chOff x="0" y="0"/>
            <a:chExt cx="9935042" cy="2593960"/>
          </a:xfrm>
        </p:grpSpPr>
        <p:grpSp>
          <p:nvGrpSpPr>
            <p:cNvPr name="Group 14" id="14"/>
            <p:cNvGrpSpPr/>
            <p:nvPr/>
          </p:nvGrpSpPr>
          <p:grpSpPr>
            <a:xfrm rot="-10800000">
              <a:off x="0" y="0"/>
              <a:ext cx="9935042" cy="2593960"/>
              <a:chOff x="0" y="0"/>
              <a:chExt cx="3789033" cy="98928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789033" cy="989286"/>
              </a:xfrm>
              <a:custGeom>
                <a:avLst/>
                <a:gdLst/>
                <a:ahLst/>
                <a:cxnLst/>
                <a:rect r="r" b="b" t="t" l="l"/>
                <a:pathLst>
                  <a:path h="989286" w="3789033">
                    <a:moveTo>
                      <a:pt x="3585833" y="0"/>
                    </a:moveTo>
                    <a:cubicBezTo>
                      <a:pt x="3698057" y="0"/>
                      <a:pt x="3789033" y="221459"/>
                      <a:pt x="3789033" y="494643"/>
                    </a:cubicBezTo>
                    <a:cubicBezTo>
                      <a:pt x="3789033" y="767827"/>
                      <a:pt x="3698057" y="989286"/>
                      <a:pt x="3585833" y="989286"/>
                    </a:cubicBezTo>
                    <a:lnTo>
                      <a:pt x="203200" y="989286"/>
                    </a:lnTo>
                    <a:cubicBezTo>
                      <a:pt x="90976" y="989286"/>
                      <a:pt x="0" y="767827"/>
                      <a:pt x="0" y="494643"/>
                    </a:cubicBezTo>
                    <a:cubicBezTo>
                      <a:pt x="0" y="22145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FFFDFD">
                        <a:alpha val="100000"/>
                      </a:srgbClr>
                    </a:gs>
                    <a:gs pos="100000">
                      <a:srgbClr val="79066E">
                        <a:alpha val="100000"/>
                      </a:srgbClr>
                    </a:gs>
                  </a:gsLst>
                  <a:path path="circle">
                    <a:fillToRect l="50000" r="50000" t="50000" b="50000"/>
                  </a:path>
                </a:gra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3789033" cy="10273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573194" y="396338"/>
              <a:ext cx="8788654" cy="173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Confirmatory testing should be focused on cases where HbA1c exceeds 5.7 and blood glucose is over 100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6831448"/>
            <a:ext cx="7451282" cy="1945470"/>
            <a:chOff x="0" y="0"/>
            <a:chExt cx="9935042" cy="2593960"/>
          </a:xfrm>
        </p:grpSpPr>
        <p:grpSp>
          <p:nvGrpSpPr>
            <p:cNvPr name="Group 19" id="19"/>
            <p:cNvGrpSpPr/>
            <p:nvPr/>
          </p:nvGrpSpPr>
          <p:grpSpPr>
            <a:xfrm rot="-10800000">
              <a:off x="0" y="0"/>
              <a:ext cx="9935042" cy="2593960"/>
              <a:chOff x="0" y="0"/>
              <a:chExt cx="3789033" cy="98928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789033" cy="989286"/>
              </a:xfrm>
              <a:custGeom>
                <a:avLst/>
                <a:gdLst/>
                <a:ahLst/>
                <a:cxnLst/>
                <a:rect r="r" b="b" t="t" l="l"/>
                <a:pathLst>
                  <a:path h="989286" w="3789033">
                    <a:moveTo>
                      <a:pt x="3585833" y="0"/>
                    </a:moveTo>
                    <a:cubicBezTo>
                      <a:pt x="3698057" y="0"/>
                      <a:pt x="3789033" y="221459"/>
                      <a:pt x="3789033" y="494643"/>
                    </a:cubicBezTo>
                    <a:cubicBezTo>
                      <a:pt x="3789033" y="767827"/>
                      <a:pt x="3698057" y="989286"/>
                      <a:pt x="3585833" y="989286"/>
                    </a:cubicBezTo>
                    <a:lnTo>
                      <a:pt x="203200" y="989286"/>
                    </a:lnTo>
                    <a:cubicBezTo>
                      <a:pt x="90976" y="989286"/>
                      <a:pt x="0" y="767827"/>
                      <a:pt x="0" y="494643"/>
                    </a:cubicBezTo>
                    <a:cubicBezTo>
                      <a:pt x="0" y="22145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FFFDFD">
                        <a:alpha val="100000"/>
                      </a:srgbClr>
                    </a:gs>
                    <a:gs pos="100000">
                      <a:srgbClr val="79066E">
                        <a:alpha val="100000"/>
                      </a:srgbClr>
                    </a:gs>
                  </a:gsLst>
                  <a:path path="circle">
                    <a:fillToRect l="50000" r="50000" t="50000" b="50000"/>
                  </a:path>
                </a:gra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3789033" cy="10273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73194" y="439902"/>
              <a:ext cx="8788654" cy="173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Confirmatory testing should be focused on  patients aged 50+ with BMI greater than 25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11041171" y="4140373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74448">
            <a:off x="14936187" y="5002546"/>
            <a:ext cx="2235013" cy="2870001"/>
          </a:xfrm>
          <a:custGeom>
            <a:avLst/>
            <a:gdLst/>
            <a:ahLst/>
            <a:cxnLst/>
            <a:rect r="r" b="b" t="t" l="l"/>
            <a:pathLst>
              <a:path h="2870001" w="2235013">
                <a:moveTo>
                  <a:pt x="0" y="0"/>
                </a:moveTo>
                <a:lnTo>
                  <a:pt x="2235013" y="0"/>
                </a:lnTo>
                <a:lnTo>
                  <a:pt x="2235013" y="2870001"/>
                </a:lnTo>
                <a:lnTo>
                  <a:pt x="0" y="287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474448">
            <a:off x="14735659" y="2241572"/>
            <a:ext cx="1694485" cy="2175903"/>
          </a:xfrm>
          <a:custGeom>
            <a:avLst/>
            <a:gdLst/>
            <a:ahLst/>
            <a:cxnLst/>
            <a:rect r="r" b="b" t="t" l="l"/>
            <a:pathLst>
              <a:path h="2175903" w="1694485">
                <a:moveTo>
                  <a:pt x="0" y="0"/>
                </a:moveTo>
                <a:lnTo>
                  <a:pt x="1694485" y="0"/>
                </a:lnTo>
                <a:lnTo>
                  <a:pt x="1694485" y="2175903"/>
                </a:lnTo>
                <a:lnTo>
                  <a:pt x="0" y="2175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7486" y="3582601"/>
            <a:ext cx="8987636" cy="251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8"/>
              </a:lnSpc>
            </a:pPr>
            <a:r>
              <a:rPr lang="en-US" sz="282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We realise that by identifying high-risk individuals sooner, we can:</a:t>
            </a:r>
          </a:p>
          <a:p>
            <a:pPr algn="l" marL="608838" indent="-30441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Prevent complications through timely treatment</a:t>
            </a:r>
          </a:p>
          <a:p>
            <a:pPr algn="l" marL="608838" indent="-30441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Reduce emergency care and long-term costs</a:t>
            </a:r>
          </a:p>
          <a:p>
            <a:pPr algn="l">
              <a:lnSpc>
                <a:spcPts val="394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89582"/>
            <a:ext cx="9393475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But....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Formulation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Practical Motivation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80968">
            <a:off x="-2817571" y="-852869"/>
            <a:ext cx="5380101" cy="8229600"/>
          </a:xfrm>
          <a:custGeom>
            <a:avLst/>
            <a:gdLst/>
            <a:ahLst/>
            <a:cxnLst/>
            <a:rect r="r" b="b" t="t" l="l"/>
            <a:pathLst>
              <a:path h="8229600" w="5380101">
                <a:moveTo>
                  <a:pt x="0" y="0"/>
                </a:moveTo>
                <a:lnTo>
                  <a:pt x="5380101" y="0"/>
                </a:lnTo>
                <a:lnTo>
                  <a:pt x="53801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41342">
            <a:off x="15170845" y="7384643"/>
            <a:ext cx="3794832" cy="5804714"/>
          </a:xfrm>
          <a:custGeom>
            <a:avLst/>
            <a:gdLst/>
            <a:ahLst/>
            <a:cxnLst/>
            <a:rect r="r" b="b" t="t" l="l"/>
            <a:pathLst>
              <a:path h="5804714" w="3794832">
                <a:moveTo>
                  <a:pt x="0" y="0"/>
                </a:moveTo>
                <a:lnTo>
                  <a:pt x="3794831" y="0"/>
                </a:lnTo>
                <a:lnTo>
                  <a:pt x="3794831" y="5804714"/>
                </a:lnTo>
                <a:lnTo>
                  <a:pt x="0" y="5804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14228" y="2038426"/>
            <a:ext cx="8659545" cy="165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33"/>
              </a:lnSpc>
            </a:pPr>
            <a:r>
              <a:rPr lang="en-US" b="true" sz="9738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3207" y="4091828"/>
            <a:ext cx="13231416" cy="569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Xie Xiaomei 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Cleaning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Univariate Data Analysis (categorical data)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Bivariate Data Analysis (categorical data)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Resampling 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 Learning (Multivariate Classification Tree, Random Forest)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Xie Xiaotian 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Cleaning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Univariate Data Analysis (numerical data)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Bivariate Data Analysis (numerical data)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Multivariate Data Analysis 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 Learning (Random Forest, Logistic Regression, Hyperparameter Tuning)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E095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93471" y="-2112742"/>
            <a:ext cx="8568652" cy="8065243"/>
          </a:xfrm>
          <a:custGeom>
            <a:avLst/>
            <a:gdLst/>
            <a:ahLst/>
            <a:cxnLst/>
            <a:rect r="r" b="b" t="t" l="l"/>
            <a:pathLst>
              <a:path h="8065243" w="8568652">
                <a:moveTo>
                  <a:pt x="0" y="0"/>
                </a:moveTo>
                <a:lnTo>
                  <a:pt x="8568651" y="0"/>
                </a:lnTo>
                <a:lnTo>
                  <a:pt x="8568651" y="8065243"/>
                </a:lnTo>
                <a:lnTo>
                  <a:pt x="0" y="806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60982" y="1432865"/>
            <a:ext cx="6824205" cy="6423283"/>
          </a:xfrm>
          <a:custGeom>
            <a:avLst/>
            <a:gdLst/>
            <a:ahLst/>
            <a:cxnLst/>
            <a:rect r="r" b="b" t="t" l="l"/>
            <a:pathLst>
              <a:path h="6423283" w="6824205">
                <a:moveTo>
                  <a:pt x="0" y="0"/>
                </a:moveTo>
                <a:lnTo>
                  <a:pt x="6824205" y="0"/>
                </a:lnTo>
                <a:lnTo>
                  <a:pt x="6824205" y="6423283"/>
                </a:lnTo>
                <a:lnTo>
                  <a:pt x="0" y="642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Formulation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Data-Science Problem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256435" y="4576498"/>
            <a:ext cx="8662141" cy="205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FFFFFF"/>
                </a:solidFill>
                <a:latin typeface="Lato Heavy Bold"/>
                <a:ea typeface="Lato Heavy Bold"/>
                <a:cs typeface="Lato Heavy Bold"/>
                <a:sym typeface="Lato Heavy Bold"/>
              </a:rPr>
              <a:t>Can we use machine learning to predict diabetes risk using routine clinical and lifestyle data?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238" y="4739756"/>
            <a:ext cx="6331310" cy="197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9"/>
              </a:lnSpc>
            </a:pPr>
            <a:r>
              <a:rPr lang="en-US" sz="6999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Data Science</a:t>
            </a:r>
          </a:p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Problem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7951635" y="4521711"/>
            <a:ext cx="0" cy="237766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6516564" y="8988274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96240" y="2490279"/>
            <a:ext cx="13708378" cy="7299711"/>
          </a:xfrm>
          <a:custGeom>
            <a:avLst/>
            <a:gdLst/>
            <a:ahLst/>
            <a:cxnLst/>
            <a:rect r="r" b="b" t="t" l="l"/>
            <a:pathLst>
              <a:path h="7299711" w="13708378">
                <a:moveTo>
                  <a:pt x="0" y="0"/>
                </a:moveTo>
                <a:lnTo>
                  <a:pt x="13708378" y="0"/>
                </a:lnTo>
                <a:lnTo>
                  <a:pt x="13708378" y="7299711"/>
                </a:lnTo>
                <a:lnTo>
                  <a:pt x="0" y="729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2865" y="1450404"/>
            <a:ext cx="8115300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7586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Our Dataset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Formulation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Dataset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74448">
            <a:off x="6516564" y="8988274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74448">
            <a:off x="-1015679" y="-2257259"/>
            <a:ext cx="3515681" cy="4514518"/>
          </a:xfrm>
          <a:custGeom>
            <a:avLst/>
            <a:gdLst/>
            <a:ahLst/>
            <a:cxnLst/>
            <a:rect r="r" b="b" t="t" l="l"/>
            <a:pathLst>
              <a:path h="4514518" w="3515681">
                <a:moveTo>
                  <a:pt x="0" y="0"/>
                </a:moveTo>
                <a:lnTo>
                  <a:pt x="3515681" y="0"/>
                </a:lnTo>
                <a:lnTo>
                  <a:pt x="3515681" y="4514518"/>
                </a:lnTo>
                <a:lnTo>
                  <a:pt x="0" y="451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865" y="3617467"/>
            <a:ext cx="16178711" cy="3640210"/>
          </a:xfrm>
          <a:custGeom>
            <a:avLst/>
            <a:gdLst/>
            <a:ahLst/>
            <a:cxnLst/>
            <a:rect r="r" b="b" t="t" l="l"/>
            <a:pathLst>
              <a:path h="3640210" w="16178711">
                <a:moveTo>
                  <a:pt x="0" y="0"/>
                </a:moveTo>
                <a:lnTo>
                  <a:pt x="16178711" y="0"/>
                </a:lnTo>
                <a:lnTo>
                  <a:pt x="16178711" y="3640210"/>
                </a:lnTo>
                <a:lnTo>
                  <a:pt x="0" y="364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2865" y="1450404"/>
            <a:ext cx="8115300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7586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Our Dataset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Formulation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Dataset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E095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586" y="2240411"/>
            <a:ext cx="6168582" cy="5806177"/>
          </a:xfrm>
          <a:custGeom>
            <a:avLst/>
            <a:gdLst/>
            <a:ahLst/>
            <a:cxnLst/>
            <a:rect r="r" b="b" t="t" l="l"/>
            <a:pathLst>
              <a:path h="5806177" w="6168582">
                <a:moveTo>
                  <a:pt x="0" y="0"/>
                </a:moveTo>
                <a:lnTo>
                  <a:pt x="6168581" y="0"/>
                </a:lnTo>
                <a:lnTo>
                  <a:pt x="6168581" y="5806178"/>
                </a:lnTo>
                <a:lnTo>
                  <a:pt x="0" y="580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75594" y="2354711"/>
            <a:ext cx="7891424" cy="1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586" b="true">
                <a:solidFill>
                  <a:srgbClr val="594157"/>
                </a:solidFill>
                <a:latin typeface="Garet Bold"/>
                <a:ea typeface="Garet Bold"/>
                <a:cs typeface="Garet Bold"/>
                <a:sym typeface="Garet Bold"/>
              </a:rPr>
              <a:t>Steps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91430" y="841375"/>
            <a:ext cx="7267870" cy="374650"/>
            <a:chOff x="0" y="0"/>
            <a:chExt cx="9690493" cy="499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62192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CBADB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Cleaning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864614" y="-66675"/>
              <a:ext cx="482587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Overview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75594" y="3924805"/>
            <a:ext cx="5739676" cy="457200"/>
            <a:chOff x="0" y="0"/>
            <a:chExt cx="7652902" cy="6096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56762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Drop duplicate rows   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75594" y="4914900"/>
            <a:ext cx="5739676" cy="457200"/>
            <a:chOff x="0" y="0"/>
            <a:chExt cx="7652902" cy="6096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56762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Choose relevant columns</a:t>
              </a: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75594" y="5905500"/>
            <a:ext cx="8883706" cy="457200"/>
            <a:chOff x="0" y="0"/>
            <a:chExt cx="11844942" cy="609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648580" y="-85725"/>
              <a:ext cx="1119636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Remove rows that had “Other” for gender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85725"/>
              <a:ext cx="809586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75594" y="6896100"/>
            <a:ext cx="9226060" cy="457200"/>
            <a:chOff x="0" y="0"/>
            <a:chExt cx="12301414" cy="6096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596347" y="-85725"/>
              <a:ext cx="1170506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One-hot encode categorical data (LEARNT!!)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85725"/>
              <a:ext cx="708528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&gt;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DAGk9MyWBb8</dc:identifier>
  <dcterms:modified xsi:type="dcterms:W3CDTF">2011-08-01T06:04:30Z</dcterms:modified>
  <cp:revision>1</cp:revision>
  <dc:title>Purple and Black Gradient Modern Metaverse Presentation</dc:title>
</cp:coreProperties>
</file>